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4"/>
  </p:notesMasterIdLst>
  <p:sldIdLst>
    <p:sldId id="302" r:id="rId4"/>
    <p:sldId id="303" r:id="rId5"/>
    <p:sldId id="312" r:id="rId6"/>
    <p:sldId id="314" r:id="rId7"/>
    <p:sldId id="291" r:id="rId8"/>
    <p:sldId id="294" r:id="rId9"/>
    <p:sldId id="295" r:id="rId10"/>
    <p:sldId id="296" r:id="rId11"/>
    <p:sldId id="297" r:id="rId12"/>
    <p:sldId id="298" r:id="rId13"/>
    <p:sldId id="299" r:id="rId14"/>
    <p:sldId id="300" r:id="rId15"/>
    <p:sldId id="304" r:id="rId16"/>
    <p:sldId id="306" r:id="rId17"/>
    <p:sldId id="307" r:id="rId18"/>
    <p:sldId id="308" r:id="rId19"/>
    <p:sldId id="309" r:id="rId20"/>
    <p:sldId id="310" r:id="rId21"/>
    <p:sldId id="311" r:id="rId22"/>
    <p:sldId id="3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72771-A037-B74C-BA96-D841B6F911D5}" v="48" dt="2024-09-29T08:02:45.466"/>
  </p1510:revLst>
</p1510:revInfo>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74700" autoAdjust="0"/>
  </p:normalViewPr>
  <p:slideViewPr>
    <p:cSldViewPr snapToGrid="0">
      <p:cViewPr varScale="1">
        <p:scale>
          <a:sx n="83" d="100"/>
          <a:sy n="83" d="100"/>
        </p:scale>
        <p:origin x="1866"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24/02/2025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a:t>
            </a:fld>
            <a:endParaRPr lang="en-AU"/>
          </a:p>
        </p:txBody>
      </p:sp>
    </p:spTree>
    <p:extLst>
      <p:ext uri="{BB962C8B-B14F-4D97-AF65-F5344CB8AC3E}">
        <p14:creationId xmlns:p14="http://schemas.microsoft.com/office/powerpoint/2010/main" val="309722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235491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3</a:t>
            </a:fld>
            <a:endParaRPr lang="en-AU"/>
          </a:p>
        </p:txBody>
      </p:sp>
    </p:spTree>
    <p:extLst>
      <p:ext uri="{BB962C8B-B14F-4D97-AF65-F5344CB8AC3E}">
        <p14:creationId xmlns:p14="http://schemas.microsoft.com/office/powerpoint/2010/main" val="211669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315639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Teaching notes &amp; ideas</a:t>
            </a:r>
          </a:p>
          <a:p>
            <a:r>
              <a:rPr lang="en-GB" sz="1800" dirty="0">
                <a:solidFill>
                  <a:srgbClr val="000000"/>
                </a:solidFill>
                <a:effectLst/>
                <a:latin typeface="Arial" panose="020B0604020202020204" pitchFamily="34" charset="0"/>
                <a:ea typeface="Calibri" panose="020F0502020204030204" pitchFamily="34" charset="0"/>
              </a:rPr>
              <a:t>Hold a Socratic Seminar to encourage students to discuss, debate, draw connections and consolidate their learning. The discussion prompts can be edited or curated to suit the interests of each group of learners. Use the seminar to return to any big questions or contested ideas that have arisen over the unit. Give students a class or homework task to prepare for the seminar. During the seminar, the role of the teacher is to listen and use the PPT to keep the discussion flowing. The teacher should try to avoid commenting or prompting. </a:t>
            </a:r>
            <a:endParaRPr lang="en-AU" b="1" dirty="0"/>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163197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Teacher notes &amp; ideas</a:t>
            </a:r>
          </a:p>
          <a:p>
            <a:endParaRPr lang="en-AU" dirty="0"/>
          </a:p>
          <a:p>
            <a:r>
              <a:rPr lang="en-AU" b="0" dirty="0"/>
              <a:t>Print the Rubric and use for assessment</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19</a:t>
            </a:fld>
            <a:endParaRPr lang="en-AU"/>
          </a:p>
        </p:txBody>
      </p:sp>
    </p:spTree>
    <p:extLst>
      <p:ext uri="{BB962C8B-B14F-4D97-AF65-F5344CB8AC3E}">
        <p14:creationId xmlns:p14="http://schemas.microsoft.com/office/powerpoint/2010/main" val="3235393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dirty="0"/>
              <a:t>Click to add subtitle</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dirty="0"/>
              <a:t>Click to add presentation title</a:t>
            </a:r>
            <a:endParaRPr lang="en-GB" dirty="0"/>
          </a:p>
        </p:txBody>
      </p:sp>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EC04AF43-F4D7-4307-AAC6-978BA3428C8A}"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770F0ABB-BB79-4AFB-97FB-A631ED08C459}"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612D710C-B5D9-4CB5-94E6-E2CD1833AE84}"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4E561842-7DDB-4B93-A9F9-000F48B93157}"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D0AAF764-000E-408A-BB85-8AEC778B5B62}"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931E-9234-1F4C-CB61-21B538B4D19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6417BD2-45FF-C992-3150-4762209FD1EF}"/>
              </a:ext>
            </a:extLst>
          </p:cNvPr>
          <p:cNvSpPr>
            <a:spLocks noGrp="1"/>
          </p:cNvSpPr>
          <p:nvPr>
            <p:ph type="dt" sz="half" idx="10"/>
          </p:nvPr>
        </p:nvSpPr>
        <p:spPr/>
        <p:txBody>
          <a:bodyPr/>
          <a:lstStyle/>
          <a:p>
            <a:fld id="{96B4C594-0B96-4F5A-984A-EA98CBA1964E}" type="datetime1">
              <a:rPr lang="en-GB" smtClean="0"/>
              <a:t>24/02/2025</a:t>
            </a:fld>
            <a:endParaRPr lang="en-GB" dirty="0"/>
          </a:p>
        </p:txBody>
      </p:sp>
      <p:sp>
        <p:nvSpPr>
          <p:cNvPr id="4" name="Footer Placeholder 3">
            <a:extLst>
              <a:ext uri="{FF2B5EF4-FFF2-40B4-BE49-F238E27FC236}">
                <a16:creationId xmlns:a16="http://schemas.microsoft.com/office/drawing/2014/main" id="{66AF0DF5-FA1C-BBAD-816D-B7114C82F77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80AB8C-7997-9BD9-D52D-004599B6EDB4}"/>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7186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dirty="0"/>
              <a:t>Key Statement</a:t>
            </a:r>
            <a:endParaRPr lang="en-GB" dirty="0"/>
          </a:p>
        </p:txBody>
      </p:sp>
    </p:spTree>
    <p:extLst>
      <p:ext uri="{BB962C8B-B14F-4D97-AF65-F5344CB8AC3E}">
        <p14:creationId xmlns:p14="http://schemas.microsoft.com/office/powerpoint/2010/main" val="2760850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dirty="0"/>
              <a:t>Thank-you</a:t>
            </a:r>
            <a:endParaRPr lang="en-GB" dirty="0"/>
          </a:p>
        </p:txBody>
      </p:sp>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1648050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960000" y="1440000"/>
            <a:ext cx="5520000" cy="4800000"/>
          </a:xfrm>
        </p:spPr>
        <p:txBody>
          <a:bodyPr/>
          <a:lstStyle/>
          <a:p>
            <a:pPr lvl="0"/>
            <a:r>
              <a:rPr lang="en-AU" dirty="0"/>
              <a:t>Press the Increase Indent Button for a Subheading, twice for a bullet, three times for a second level bullet and four times for large subheading. Press the Decrease button to move back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descr="Image showing [enter description here]."/>
          <p:cNvSpPr>
            <a:spLocks noGrp="1"/>
          </p:cNvSpPr>
          <p:nvPr>
            <p:ph type="pic" sz="quarter" idx="13" hasCustomPrompt="1"/>
          </p:nvPr>
        </p:nvSpPr>
        <p:spPr>
          <a:xfrm>
            <a:off x="6672000" y="1440000"/>
            <a:ext cx="4560000" cy="4219800"/>
          </a:xfrm>
          <a:solidFill>
            <a:schemeClr val="bg1">
              <a:lumMod val="95000"/>
            </a:schemeClr>
          </a:solidFill>
        </p:spPr>
        <p:txBody>
          <a:bodyPr/>
          <a:lstStyle>
            <a:lvl1pPr>
              <a:defRPr sz="1600" baseline="0"/>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 </a:t>
            </a:r>
          </a:p>
        </p:txBody>
      </p:sp>
      <p:sp>
        <p:nvSpPr>
          <p:cNvPr id="9" name="Footer Placeholder 8"/>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8" name="Date Placeholder 7"/>
          <p:cNvSpPr>
            <a:spLocks noGrp="1"/>
          </p:cNvSpPr>
          <p:nvPr>
            <p:ph type="dt" sz="half" idx="10"/>
          </p:nvPr>
        </p:nvSpPr>
        <p:spPr/>
        <p:txBody>
          <a:bodyPr/>
          <a:lstStyle/>
          <a:p>
            <a:fld id="{CB2234B4-899C-419D-B085-98B234E030F7}" type="datetime1">
              <a:rPr lang="en-AU" smtClean="0"/>
              <a:t>24/02/2025</a:t>
            </a:fld>
            <a:endParaRPr lang="en-AU" dirty="0"/>
          </a:p>
        </p:txBody>
      </p:sp>
      <p:sp>
        <p:nvSpPr>
          <p:cNvPr id="10" name="Slide Number Placeholder 9"/>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1111493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31862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1086512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2696133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763548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416901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1877717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3910361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3901672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2900615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3022609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3093261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1114777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Title and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AU" dirty="0"/>
          </a:p>
        </p:txBody>
      </p:sp>
      <p:sp>
        <p:nvSpPr>
          <p:cNvPr id="11" name="Picture Placeholder 3" descr="Image showing [enter description here]."/>
          <p:cNvSpPr>
            <a:spLocks noGrp="1"/>
          </p:cNvSpPr>
          <p:nvPr>
            <p:ph type="pic" sz="quarter" idx="13" hasCustomPrompt="1"/>
          </p:nvPr>
        </p:nvSpPr>
        <p:spPr>
          <a:xfrm>
            <a:off x="0" y="1440000"/>
            <a:ext cx="12192000" cy="5414400"/>
          </a:xfrm>
          <a:solidFill>
            <a:schemeClr val="bg1">
              <a:lumMod val="95000"/>
            </a:schemeClr>
          </a:solidFill>
        </p:spPr>
        <p:txBody>
          <a:bodyPr lIns="684000" tIns="576000" rIns="648000" bIns="0" anchor="t" anchorCtr="0"/>
          <a:lstStyle>
            <a:lvl1pPr>
              <a:defRPr sz="1867"/>
            </a:lvl1pPr>
          </a:lstStyle>
          <a:p>
            <a:r>
              <a:rPr lang="en-AU" dirty="0"/>
              <a:t>Click icon to insert picture. After insertion to fit your entire picture to the placeholder use Picture Tools &gt; Format &gt; Crop &gt; Fit. To maintain the shape of the picture placeholder, but reposition your photo inside the placeholder use Picture Tools &gt; Format &gt; Crop &gt; Fill.</a:t>
            </a:r>
          </a:p>
        </p:txBody>
      </p:sp>
    </p:spTree>
    <p:extLst>
      <p:ext uri="{BB962C8B-B14F-4D97-AF65-F5344CB8AC3E}">
        <p14:creationId xmlns:p14="http://schemas.microsoft.com/office/powerpoint/2010/main" val="3609345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Content Placeholder 4"/>
          <p:cNvSpPr>
            <a:spLocks noGrp="1"/>
          </p:cNvSpPr>
          <p:nvPr>
            <p:ph sz="quarter" idx="13"/>
          </p:nvPr>
        </p:nvSpPr>
        <p:spPr>
          <a:xfrm>
            <a:off x="960967" y="1440000"/>
            <a:ext cx="10270067"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7"/>
          <p:cNvSpPr>
            <a:spLocks noGrp="1"/>
          </p:cNvSpPr>
          <p:nvPr>
            <p:ph type="ftr" sz="quarter" idx="11"/>
          </p:nvPr>
        </p:nvSpPr>
        <p:spPr>
          <a:xfrm>
            <a:off x="962823" y="6545665"/>
            <a:ext cx="4114800" cy="216000"/>
          </a:xfrm>
          <a:prstGeom prst="rect">
            <a:avLst/>
          </a:prstGeom>
        </p:spPr>
        <p:txBody>
          <a:bodyPr/>
          <a:lstStyle/>
          <a:p>
            <a:pPr algn="l"/>
            <a:r>
              <a:rPr lang="en-AU" dirty="0"/>
              <a:t>Footer text</a:t>
            </a:r>
          </a:p>
        </p:txBody>
      </p:sp>
      <p:sp>
        <p:nvSpPr>
          <p:cNvPr id="7" name="Date Placeholder 6"/>
          <p:cNvSpPr>
            <a:spLocks noGrp="1"/>
          </p:cNvSpPr>
          <p:nvPr>
            <p:ph type="dt" sz="half" idx="10"/>
          </p:nvPr>
        </p:nvSpPr>
        <p:spPr/>
        <p:txBody>
          <a:bodyPr/>
          <a:lstStyle/>
          <a:p>
            <a:fld id="{2C8B44EA-9780-4188-87EC-ED088329FCFF}" type="datetime1">
              <a:rPr lang="en-AU" smtClean="0"/>
              <a:t>24/02/2025</a:t>
            </a:fld>
            <a:endParaRPr lang="en-AU" dirty="0"/>
          </a:p>
        </p:txBody>
      </p:sp>
      <p:sp>
        <p:nvSpPr>
          <p:cNvPr id="9" name="Slide Number Placeholder 8"/>
          <p:cNvSpPr>
            <a:spLocks noGrp="1"/>
          </p:cNvSpPr>
          <p:nvPr>
            <p:ph type="sldNum" sz="quarter" idx="12"/>
          </p:nvPr>
        </p:nvSpPr>
        <p:spPr/>
        <p:txBody>
          <a:bodyPr/>
          <a:lstStyle/>
          <a:p>
            <a:fld id="{BB1C4F31-AAC3-416A-A54A-167287B4272A}" type="slidenum">
              <a:rPr lang="en-AU" smtClean="0"/>
              <a:pPr/>
              <a:t>‹#›</a:t>
            </a:fld>
            <a:endParaRPr lang="en-AU" dirty="0"/>
          </a:p>
        </p:txBody>
      </p:sp>
    </p:spTree>
    <p:extLst>
      <p:ext uri="{BB962C8B-B14F-4D97-AF65-F5344CB8AC3E}">
        <p14:creationId xmlns:p14="http://schemas.microsoft.com/office/powerpoint/2010/main" val="30252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1A230695-3632-487E-8506-209914F05A01}"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4" name="Date Placeholder 3"/>
          <p:cNvSpPr>
            <a:spLocks noGrp="1"/>
          </p:cNvSpPr>
          <p:nvPr>
            <p:ph type="dt" sz="half" idx="10"/>
          </p:nvPr>
        </p:nvSpPr>
        <p:spPr/>
        <p:txBody>
          <a:bodyPr/>
          <a:lstStyle/>
          <a:p>
            <a:fld id="{74542351-0D01-4C4E-A00D-05516CC6F4F8}" type="datetime1">
              <a:rPr lang="en-GB" smtClean="0"/>
              <a:t>24/02/2025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E312E6-FA90-4A59-849C-194B2CB6E855}"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5" name="Date Placeholder 4"/>
          <p:cNvSpPr>
            <a:spLocks noGrp="1"/>
          </p:cNvSpPr>
          <p:nvPr>
            <p:ph type="dt" sz="half" idx="10"/>
          </p:nvPr>
        </p:nvSpPr>
        <p:spPr/>
        <p:txBody>
          <a:bodyPr/>
          <a:lstStyle/>
          <a:p>
            <a:fld id="{B2DCA67C-1FDD-4289-A45B-1C24A8752454}"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B4BBF2D1-A9DE-450B-BD5F-55EFF1E77543}" type="datetime1">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dirty="0"/>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24/02/2025</a:t>
            </a:fld>
            <a:endParaRPr lang="en-GB" dirty="0"/>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dirty="0"/>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dirty="0"/>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92" r:id="rId2"/>
    <p:sldLayoutId id="2147483662" r:id="rId3"/>
    <p:sldLayoutId id="2147483652" r:id="rId4"/>
    <p:sldLayoutId id="2147483650" r:id="rId5"/>
    <p:sldLayoutId id="2147483676" r:id="rId6"/>
    <p:sldLayoutId id="2147483677"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78" r:id="rId20"/>
    <p:sldLayoutId id="2147483679" r:id="rId21"/>
    <p:sldLayoutId id="2147483675" r:id="rId22"/>
    <p:sldLayoutId id="2147483655"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3" r:id="rId33"/>
    <p:sldLayoutId id="2147483704" r:id="rId34"/>
    <p:sldLayoutId id="2147483705" r:id="rId35"/>
    <p:sldLayoutId id="2147483706" r:id="rId36"/>
    <p:sldLayoutId id="2147483707" r:id="rId37"/>
    <p:sldLayoutId id="2147483708" r:id="rId38"/>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latin typeface="Verdana"/>
                <a:ea typeface="Verdana"/>
              </a:rPr>
              <a:t>1. 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542558"/>
            <a:ext cx="10853369" cy="466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200" b="1" dirty="0">
                <a:solidFill>
                  <a:srgbClr val="000000"/>
                </a:solidFill>
                <a:ea typeface="Verdana"/>
                <a:cs typeface="Segoe UI"/>
              </a:rPr>
              <a:t>Title: </a:t>
            </a:r>
            <a:r>
              <a:rPr lang="en-AU" sz="1200" dirty="0">
                <a:solidFill>
                  <a:srgbClr val="000000"/>
                </a:solidFill>
                <a:ea typeface="Verdana"/>
                <a:cs typeface="Segoe UI"/>
              </a:rPr>
              <a:t>Socratic Seminar</a:t>
            </a:r>
          </a:p>
          <a:p>
            <a:endParaRPr lang="en-US" sz="1200" b="1" dirty="0">
              <a:solidFill>
                <a:srgbClr val="000000"/>
              </a:solidFill>
              <a:ea typeface="Verdana"/>
              <a:cs typeface="Segoe UI"/>
            </a:endParaRPr>
          </a:p>
          <a:p>
            <a:r>
              <a:rPr lang="en-AU" sz="1200" b="1" dirty="0">
                <a:solidFill>
                  <a:srgbClr val="000000"/>
                </a:solidFill>
                <a:ea typeface="Verdana"/>
                <a:cs typeface="Segoe UI"/>
              </a:rPr>
              <a:t>Length:</a:t>
            </a:r>
            <a:r>
              <a:rPr lang="en-AU" sz="1200" dirty="0">
                <a:solidFill>
                  <a:srgbClr val="000000"/>
                </a:solidFill>
                <a:ea typeface="Verdana"/>
                <a:cs typeface="Segoe UI"/>
              </a:rPr>
              <a:t> Approximately 60 minutes</a:t>
            </a:r>
            <a:endParaRPr lang="en-US" sz="1200" dirty="0">
              <a:solidFill>
                <a:srgbClr val="000000"/>
              </a:solidFill>
              <a:ea typeface="Verdana"/>
              <a:cs typeface="Segoe UI"/>
            </a:endParaRPr>
          </a:p>
          <a:p>
            <a:endParaRPr lang="en-US" sz="1200" b="1" dirty="0">
              <a:solidFill>
                <a:srgbClr val="000000"/>
              </a:solidFill>
              <a:ea typeface="Verdana"/>
              <a:cs typeface="Segoe UI"/>
            </a:endParaRPr>
          </a:p>
          <a:p>
            <a:pPr>
              <a:lnSpc>
                <a:spcPct val="115000"/>
              </a:lnSpc>
            </a:pPr>
            <a:r>
              <a:rPr lang="en-US" sz="1200" b="1" dirty="0">
                <a:solidFill>
                  <a:srgbClr val="000000"/>
                </a:solidFill>
                <a:ea typeface="Verdana"/>
                <a:cs typeface="Segoe UI"/>
              </a:rPr>
              <a:t>Description: </a:t>
            </a:r>
            <a:r>
              <a:rPr lang="en-GB" sz="1200" dirty="0">
                <a:solidFill>
                  <a:srgbClr val="000000"/>
                </a:solidFill>
                <a:ea typeface="Calibri" panose="020F0502020204030204" pitchFamily="34" charset="0"/>
              </a:rPr>
              <a:t>Hold a Socratic Seminar to encourage students to discuss, debate, draw connections and consolidate their learning. The discussion prompts can be edited or curated to suit the interests of each group of learners. Use the seminar to return to any big questions or contested ideas that have arisen over the unit. Give students a class or homework task to prepare for the seminar. During the seminar, the role of the teacher is to listen and use the PPT to keep the discussion flowing. The teacher should try to avoid commenting or prompting. </a:t>
            </a:r>
            <a:endParaRPr lang="en-AU" sz="1200" dirty="0">
              <a:solidFill>
                <a:srgbClr val="000000"/>
              </a:solidFill>
              <a:ea typeface="Calibri" panose="020F0502020204030204" pitchFamily="34" charset="0"/>
            </a:endParaRPr>
          </a:p>
          <a:p>
            <a:pPr>
              <a:lnSpc>
                <a:spcPct val="120000"/>
              </a:lnSpc>
            </a:pPr>
            <a:endParaRPr lang="en-AU" sz="1200" dirty="0">
              <a:solidFill>
                <a:srgbClr val="000000"/>
              </a:solidFill>
              <a:ea typeface="Verdana"/>
              <a:cs typeface="Segoe UI"/>
            </a:endParaRPr>
          </a:p>
          <a:p>
            <a:pPr marL="228600" lvl="0" indent="-228600">
              <a:lnSpc>
                <a:spcPct val="120000"/>
              </a:lnSpc>
              <a:spcBef>
                <a:spcPts val="600"/>
              </a:spcBef>
              <a:buSzPct val="100000"/>
              <a:buFont typeface="+mj-lt"/>
              <a:buAutoNum type="arabicPeriod"/>
            </a:pPr>
            <a:r>
              <a:rPr lang="en-AU" sz="1200" dirty="0">
                <a:solidFill>
                  <a:srgbClr val="000000"/>
                </a:solidFill>
                <a:ea typeface="Verdana"/>
                <a:cs typeface="Segoe UI"/>
              </a:rPr>
              <a:t>Prepare for a Socratic seminar by planning a response to at least five of the discussion prompts</a:t>
            </a:r>
          </a:p>
          <a:p>
            <a:pPr marL="228600" lvl="0" indent="-228600">
              <a:lnSpc>
                <a:spcPct val="120000"/>
              </a:lnSpc>
              <a:spcBef>
                <a:spcPts val="600"/>
              </a:spcBef>
              <a:buSzPct val="100000"/>
              <a:buFont typeface="+mj-lt"/>
              <a:buAutoNum type="arabicPeriod"/>
            </a:pPr>
            <a:r>
              <a:rPr lang="en-AU" sz="1200" dirty="0">
                <a:solidFill>
                  <a:srgbClr val="000000"/>
                </a:solidFill>
                <a:ea typeface="Verdana"/>
                <a:cs typeface="Segoe UI"/>
              </a:rPr>
              <a:t>During the seminar, contribute to the discussion on at least three of the discussion prompts</a:t>
            </a:r>
          </a:p>
          <a:p>
            <a:endParaRPr lang="en-US" sz="1200" b="1" dirty="0">
              <a:ea typeface="Verdana"/>
              <a:cs typeface="Segoe UI"/>
            </a:endParaRPr>
          </a:p>
          <a:p>
            <a:r>
              <a:rPr lang="en-AU" sz="1200" b="1" dirty="0">
                <a:ea typeface="Verdana"/>
                <a:cs typeface="Segoe UI"/>
              </a:rPr>
              <a:t>Overview: </a:t>
            </a:r>
            <a:endParaRPr lang="en-AU" sz="1200" dirty="0">
              <a:ea typeface="Verdana"/>
              <a:cs typeface="Segoe UI"/>
            </a:endParaRPr>
          </a:p>
          <a:p>
            <a:pPr marL="285750" indent="-285750">
              <a:spcBef>
                <a:spcPts val="600"/>
              </a:spcBef>
              <a:buSzPts val="1800"/>
              <a:buFont typeface="Arial,Sans-Serif"/>
              <a:buChar char="•"/>
            </a:pPr>
            <a:r>
              <a:rPr lang="en-AU" sz="1200" dirty="0">
                <a:ea typeface="Verdana"/>
                <a:cs typeface="Segoe UI"/>
              </a:rPr>
              <a:t>Consolidate and share their understanding of the issue</a:t>
            </a:r>
          </a:p>
          <a:p>
            <a:pPr marL="285750" indent="-285750">
              <a:spcBef>
                <a:spcPts val="600"/>
              </a:spcBef>
              <a:buSzPts val="1800"/>
              <a:buFont typeface="Arial,Sans-Serif"/>
              <a:buChar char="•"/>
            </a:pPr>
            <a:r>
              <a:rPr lang="en-AU" sz="1200" dirty="0">
                <a:ea typeface="Verdana"/>
                <a:cs typeface="Segoe UI"/>
              </a:rPr>
              <a:t>Make connections between topics </a:t>
            </a:r>
          </a:p>
          <a:p>
            <a:pPr marL="285750" indent="-285750">
              <a:spcBef>
                <a:spcPts val="600"/>
              </a:spcBef>
              <a:buSzPts val="1800"/>
              <a:buFont typeface="Arial,Sans-Serif"/>
              <a:buChar char="•"/>
            </a:pPr>
            <a:r>
              <a:rPr lang="en-AU" sz="1200" dirty="0">
                <a:ea typeface="Verdana"/>
                <a:cs typeface="Segoe UI"/>
              </a:rPr>
              <a:t>Synthesise and apply their learning to produce a campaign</a:t>
            </a:r>
          </a:p>
          <a:p>
            <a:endParaRPr lang="en-US" sz="1200" dirty="0">
              <a:ea typeface="Verdana"/>
              <a:cs typeface="Segoe UI"/>
            </a:endParaRPr>
          </a:p>
          <a:p>
            <a:endParaRPr lang="en-US" sz="1200" dirty="0">
              <a:ea typeface="Verdana"/>
              <a:cs typeface="Segoe UI"/>
            </a:endParaRPr>
          </a:p>
          <a:p>
            <a:r>
              <a:rPr lang="en-US" sz="1200" dirty="0">
                <a:ea typeface="Verdana"/>
                <a:cs typeface="Segoe UI"/>
              </a:rPr>
              <a:t>***See </a:t>
            </a:r>
            <a:r>
              <a:rPr lang="en-US" sz="1200" b="1" dirty="0">
                <a:ea typeface="Verdana"/>
                <a:cs typeface="Segoe UI"/>
              </a:rPr>
              <a:t>Notes</a:t>
            </a:r>
            <a:r>
              <a:rPr lang="en-US" sz="1200" dirty="0">
                <a:ea typeface="Verdana"/>
                <a:cs typeface="Segoe UI"/>
              </a:rPr>
              <a:t> on each slide for more teaching notes and ideas***</a:t>
            </a:r>
            <a:endParaRPr lang="en-AU" sz="1200" dirty="0">
              <a:ea typeface="Verdana"/>
              <a:cs typeface="Segoe UI"/>
            </a:endParaRPr>
          </a:p>
          <a:p>
            <a:endParaRPr lang="en-AU" sz="1600" dirty="0">
              <a:latin typeface="Bliss Pro"/>
              <a:ea typeface="Verdana"/>
              <a:cs typeface="Segoe UI"/>
            </a:endParaRPr>
          </a:p>
          <a:p>
            <a:endParaRPr lang="en-US" sz="1400" dirty="0">
              <a:latin typeface="Verdana"/>
              <a:ea typeface="Verdana"/>
              <a:cs typeface="Segoe UI"/>
            </a:endParaRP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1077218"/>
          </a:xfrm>
          <a:prstGeom prst="rect">
            <a:avLst/>
          </a:prstGeom>
        </p:spPr>
        <p:txBody>
          <a:bodyPr wrap="square">
            <a:spAutoFit/>
          </a:bodyPr>
          <a:lstStyle/>
          <a:p>
            <a:pPr algn="ctr"/>
            <a:r>
              <a:rPr lang="en" sz="3200" dirty="0"/>
              <a:t>What are some of the challenges posed by population growth in Melbourne?</a:t>
            </a:r>
            <a:endParaRPr lang="en-AU" sz="3200" dirty="0"/>
          </a:p>
        </p:txBody>
      </p:sp>
    </p:spTree>
    <p:extLst>
      <p:ext uri="{BB962C8B-B14F-4D97-AF65-F5344CB8AC3E}">
        <p14:creationId xmlns:p14="http://schemas.microsoft.com/office/powerpoint/2010/main" val="180272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1077218"/>
          </a:xfrm>
          <a:prstGeom prst="rect">
            <a:avLst/>
          </a:prstGeom>
        </p:spPr>
        <p:txBody>
          <a:bodyPr wrap="square">
            <a:spAutoFit/>
          </a:bodyPr>
          <a:lstStyle/>
          <a:p>
            <a:pPr algn="ctr"/>
            <a:r>
              <a:rPr lang="en" sz="3200" dirty="0"/>
              <a:t>Do you think Melbourne’s food security could be threatened by Climate Change?</a:t>
            </a:r>
            <a:endParaRPr lang="en-AU" sz="3200" dirty="0"/>
          </a:p>
        </p:txBody>
      </p:sp>
    </p:spTree>
    <p:extLst>
      <p:ext uri="{BB962C8B-B14F-4D97-AF65-F5344CB8AC3E}">
        <p14:creationId xmlns:p14="http://schemas.microsoft.com/office/powerpoint/2010/main" val="390719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4"/>
            <a:ext cx="9590313" cy="584775"/>
          </a:xfrm>
          <a:prstGeom prst="rect">
            <a:avLst/>
          </a:prstGeom>
        </p:spPr>
        <p:txBody>
          <a:bodyPr wrap="square">
            <a:spAutoFit/>
          </a:bodyPr>
          <a:lstStyle/>
          <a:p>
            <a:pPr algn="ctr"/>
            <a:r>
              <a:rPr lang="en" sz="3200" dirty="0"/>
              <a:t>Will Melbourne keep growing forever?</a:t>
            </a:r>
            <a:endParaRPr lang="en-AU" sz="3200" dirty="0"/>
          </a:p>
        </p:txBody>
      </p:sp>
    </p:spTree>
    <p:extLst>
      <p:ext uri="{BB962C8B-B14F-4D97-AF65-F5344CB8AC3E}">
        <p14:creationId xmlns:p14="http://schemas.microsoft.com/office/powerpoint/2010/main" val="109820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1077218"/>
          </a:xfrm>
          <a:prstGeom prst="rect">
            <a:avLst/>
          </a:prstGeom>
        </p:spPr>
        <p:txBody>
          <a:bodyPr wrap="square">
            <a:spAutoFit/>
          </a:bodyPr>
          <a:lstStyle/>
          <a:p>
            <a:pPr algn="ctr"/>
            <a:r>
              <a:rPr lang="en" sz="3200" dirty="0"/>
              <a:t>How might a drought and water restrictions impact the economy of Melbourne?</a:t>
            </a:r>
            <a:endParaRPr lang="en-AU" sz="3200" dirty="0"/>
          </a:p>
        </p:txBody>
      </p:sp>
    </p:spTree>
    <p:extLst>
      <p:ext uri="{BB962C8B-B14F-4D97-AF65-F5344CB8AC3E}">
        <p14:creationId xmlns:p14="http://schemas.microsoft.com/office/powerpoint/2010/main" val="110841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1077218"/>
          </a:xfrm>
          <a:prstGeom prst="rect">
            <a:avLst/>
          </a:prstGeom>
        </p:spPr>
        <p:txBody>
          <a:bodyPr wrap="square">
            <a:spAutoFit/>
          </a:bodyPr>
          <a:lstStyle/>
          <a:p>
            <a:pPr algn="ctr"/>
            <a:r>
              <a:rPr lang="en" sz="3200" dirty="0"/>
              <a:t>Is purified recycled water safe to drink and would you drink it?</a:t>
            </a:r>
            <a:endParaRPr lang="en-AU" sz="3200" dirty="0"/>
          </a:p>
        </p:txBody>
      </p:sp>
    </p:spTree>
    <p:extLst>
      <p:ext uri="{BB962C8B-B14F-4D97-AF65-F5344CB8AC3E}">
        <p14:creationId xmlns:p14="http://schemas.microsoft.com/office/powerpoint/2010/main" val="58168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1077218"/>
          </a:xfrm>
          <a:prstGeom prst="rect">
            <a:avLst/>
          </a:prstGeom>
        </p:spPr>
        <p:txBody>
          <a:bodyPr wrap="square">
            <a:spAutoFit/>
          </a:bodyPr>
          <a:lstStyle/>
          <a:p>
            <a:pPr algn="ctr"/>
            <a:r>
              <a:rPr lang="en" sz="3200" dirty="0"/>
              <a:t>Should we give Victorians a referendum on adding recycled waste water to our water storages?</a:t>
            </a:r>
            <a:endParaRPr lang="en-AU" sz="3200" dirty="0"/>
          </a:p>
        </p:txBody>
      </p:sp>
    </p:spTree>
    <p:extLst>
      <p:ext uri="{BB962C8B-B14F-4D97-AF65-F5344CB8AC3E}">
        <p14:creationId xmlns:p14="http://schemas.microsoft.com/office/powerpoint/2010/main" val="195945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1077218"/>
          </a:xfrm>
          <a:prstGeom prst="rect">
            <a:avLst/>
          </a:prstGeom>
        </p:spPr>
        <p:txBody>
          <a:bodyPr wrap="square">
            <a:spAutoFit/>
          </a:bodyPr>
          <a:lstStyle/>
          <a:p>
            <a:pPr algn="ctr"/>
            <a:r>
              <a:rPr lang="en" sz="3200" dirty="0"/>
              <a:t>How does water to contribute to the wellbeing of the community?</a:t>
            </a:r>
            <a:endParaRPr lang="en-AU" sz="3200" dirty="0"/>
          </a:p>
        </p:txBody>
      </p:sp>
    </p:spTree>
    <p:extLst>
      <p:ext uri="{BB962C8B-B14F-4D97-AF65-F5344CB8AC3E}">
        <p14:creationId xmlns:p14="http://schemas.microsoft.com/office/powerpoint/2010/main" val="102218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1077218"/>
          </a:xfrm>
          <a:prstGeom prst="rect">
            <a:avLst/>
          </a:prstGeom>
        </p:spPr>
        <p:txBody>
          <a:bodyPr wrap="square">
            <a:spAutoFit/>
          </a:bodyPr>
          <a:lstStyle/>
          <a:p>
            <a:pPr algn="ctr"/>
            <a:r>
              <a:rPr lang="en" sz="3200" dirty="0"/>
              <a:t>How can recycled water be used to enhance the environment? </a:t>
            </a:r>
            <a:endParaRPr lang="en-AU" sz="3200" dirty="0"/>
          </a:p>
        </p:txBody>
      </p:sp>
    </p:spTree>
    <p:extLst>
      <p:ext uri="{BB962C8B-B14F-4D97-AF65-F5344CB8AC3E}">
        <p14:creationId xmlns:p14="http://schemas.microsoft.com/office/powerpoint/2010/main" val="4912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1077218"/>
          </a:xfrm>
          <a:prstGeom prst="rect">
            <a:avLst/>
          </a:prstGeom>
        </p:spPr>
        <p:txBody>
          <a:bodyPr wrap="square">
            <a:spAutoFit/>
          </a:bodyPr>
          <a:lstStyle/>
          <a:p>
            <a:pPr algn="ctr"/>
            <a:r>
              <a:rPr lang="en" sz="3200" dirty="0"/>
              <a:t>If you were designing water restrictions, what would you restrict? </a:t>
            </a:r>
            <a:endParaRPr lang="en-AU" sz="3200" dirty="0"/>
          </a:p>
        </p:txBody>
      </p:sp>
    </p:spTree>
    <p:extLst>
      <p:ext uri="{BB962C8B-B14F-4D97-AF65-F5344CB8AC3E}">
        <p14:creationId xmlns:p14="http://schemas.microsoft.com/office/powerpoint/2010/main" val="116669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E278D1-FE27-BEFF-9B20-FE485B269444}"/>
              </a:ext>
            </a:extLst>
          </p:cNvPr>
          <p:cNvSpPr>
            <a:spLocks noGrp="1"/>
          </p:cNvSpPr>
          <p:nvPr>
            <p:ph type="title"/>
          </p:nvPr>
        </p:nvSpPr>
        <p:spPr/>
        <p:txBody>
          <a:bodyPr/>
          <a:lstStyle/>
          <a:p>
            <a:r>
              <a:rPr lang="en-AU" dirty="0"/>
              <a:t>Rubric: Socratic seminar</a:t>
            </a:r>
          </a:p>
        </p:txBody>
      </p:sp>
      <p:graphicFrame>
        <p:nvGraphicFramePr>
          <p:cNvPr id="9" name="Content Placeholder 8">
            <a:extLst>
              <a:ext uri="{FF2B5EF4-FFF2-40B4-BE49-F238E27FC236}">
                <a16:creationId xmlns:a16="http://schemas.microsoft.com/office/drawing/2014/main" id="{651E2C33-0223-4B05-3263-91DE7E5957FF}"/>
              </a:ext>
            </a:extLst>
          </p:cNvPr>
          <p:cNvGraphicFramePr>
            <a:graphicFrameLocks noGrp="1"/>
          </p:cNvGraphicFramePr>
          <p:nvPr>
            <p:ph sz="quarter" idx="13"/>
            <p:extLst>
              <p:ext uri="{D42A27DB-BD31-4B8C-83A1-F6EECF244321}">
                <p14:modId xmlns:p14="http://schemas.microsoft.com/office/powerpoint/2010/main" val="1935528153"/>
              </p:ext>
            </p:extLst>
          </p:nvPr>
        </p:nvGraphicFramePr>
        <p:xfrm>
          <a:off x="449634" y="1439334"/>
          <a:ext cx="11344612" cy="4538439"/>
        </p:xfrm>
        <a:graphic>
          <a:graphicData uri="http://schemas.openxmlformats.org/drawingml/2006/table">
            <a:tbl>
              <a:tblPr>
                <a:tableStyleId>{3B4B98B0-60AC-42C2-AFA5-B58CD77FA1E5}</a:tableStyleId>
              </a:tblPr>
              <a:tblGrid>
                <a:gridCol w="1055332">
                  <a:extLst>
                    <a:ext uri="{9D8B030D-6E8A-4147-A177-3AD203B41FA5}">
                      <a16:colId xmlns:a16="http://schemas.microsoft.com/office/drawing/2014/main" val="901517134"/>
                    </a:ext>
                  </a:extLst>
                </a:gridCol>
                <a:gridCol w="2628209">
                  <a:extLst>
                    <a:ext uri="{9D8B030D-6E8A-4147-A177-3AD203B41FA5}">
                      <a16:colId xmlns:a16="http://schemas.microsoft.com/office/drawing/2014/main" val="382519287"/>
                    </a:ext>
                  </a:extLst>
                </a:gridCol>
                <a:gridCol w="1798536">
                  <a:extLst>
                    <a:ext uri="{9D8B030D-6E8A-4147-A177-3AD203B41FA5}">
                      <a16:colId xmlns:a16="http://schemas.microsoft.com/office/drawing/2014/main" val="1172239530"/>
                    </a:ext>
                  </a:extLst>
                </a:gridCol>
                <a:gridCol w="1971472">
                  <a:extLst>
                    <a:ext uri="{9D8B030D-6E8A-4147-A177-3AD203B41FA5}">
                      <a16:colId xmlns:a16="http://schemas.microsoft.com/office/drawing/2014/main" val="4131900672"/>
                    </a:ext>
                  </a:extLst>
                </a:gridCol>
                <a:gridCol w="1833207">
                  <a:extLst>
                    <a:ext uri="{9D8B030D-6E8A-4147-A177-3AD203B41FA5}">
                      <a16:colId xmlns:a16="http://schemas.microsoft.com/office/drawing/2014/main" val="1811228830"/>
                    </a:ext>
                  </a:extLst>
                </a:gridCol>
                <a:gridCol w="2057856">
                  <a:extLst>
                    <a:ext uri="{9D8B030D-6E8A-4147-A177-3AD203B41FA5}">
                      <a16:colId xmlns:a16="http://schemas.microsoft.com/office/drawing/2014/main" val="3983357603"/>
                    </a:ext>
                  </a:extLst>
                </a:gridCol>
              </a:tblGrid>
              <a:tr h="428068">
                <a:tc>
                  <a:txBody>
                    <a:bodyPr/>
                    <a:lstStyle/>
                    <a:p>
                      <a:pPr algn="ctr">
                        <a:lnSpc>
                          <a:spcPct val="120000"/>
                        </a:lnSpc>
                      </a:pPr>
                      <a:r>
                        <a:rPr lang="en-GB" sz="1100" dirty="0">
                          <a:effectLst/>
                        </a:rPr>
                        <a:t>Criteria for Assessment</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GB" sz="1100" dirty="0">
                          <a:effectLst/>
                        </a:rPr>
                        <a:t>Excelling</a:t>
                      </a:r>
                      <a:endParaRPr lang="en-AU" sz="1100" dirty="0">
                        <a:effectLst/>
                      </a:endParaRPr>
                    </a:p>
                    <a:p>
                      <a:pPr algn="ctr">
                        <a:lnSpc>
                          <a:spcPct val="120000"/>
                        </a:lnSpc>
                      </a:pPr>
                      <a:r>
                        <a:rPr lang="en-GB" sz="1100" dirty="0">
                          <a:effectLst/>
                        </a:rPr>
                        <a:t>5</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GB" sz="1100">
                          <a:effectLst/>
                        </a:rPr>
                        <a:t>Proficient</a:t>
                      </a:r>
                      <a:endParaRPr lang="en-AU" sz="1100">
                        <a:effectLst/>
                      </a:endParaRPr>
                    </a:p>
                    <a:p>
                      <a:pPr algn="ctr">
                        <a:lnSpc>
                          <a:spcPct val="120000"/>
                        </a:lnSpc>
                      </a:pPr>
                      <a:r>
                        <a:rPr lang="en-GB" sz="1100">
                          <a:effectLst/>
                        </a:rPr>
                        <a:t>4</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GB" sz="1100">
                          <a:effectLst/>
                        </a:rPr>
                        <a:t>Consolidating</a:t>
                      </a:r>
                      <a:endParaRPr lang="en-AU" sz="1100">
                        <a:effectLst/>
                      </a:endParaRPr>
                    </a:p>
                    <a:p>
                      <a:pPr algn="ctr">
                        <a:lnSpc>
                          <a:spcPct val="120000"/>
                        </a:lnSpc>
                      </a:pPr>
                      <a:r>
                        <a:rPr lang="en-GB" sz="1100">
                          <a:effectLst/>
                        </a:rPr>
                        <a:t>3</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GB" sz="1100">
                          <a:effectLst/>
                        </a:rPr>
                        <a:t>Developing</a:t>
                      </a:r>
                      <a:endParaRPr lang="en-AU" sz="1100">
                        <a:effectLst/>
                      </a:endParaRPr>
                    </a:p>
                    <a:p>
                      <a:pPr algn="ctr">
                        <a:lnSpc>
                          <a:spcPct val="120000"/>
                        </a:lnSpc>
                      </a:pPr>
                      <a:r>
                        <a:rPr lang="en-GB" sz="1100">
                          <a:effectLst/>
                        </a:rPr>
                        <a:t>2</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GB" sz="1100">
                          <a:effectLst/>
                        </a:rPr>
                        <a:t>Beginning</a:t>
                      </a:r>
                      <a:endParaRPr lang="en-AU" sz="1100">
                        <a:effectLst/>
                      </a:endParaRPr>
                    </a:p>
                    <a:p>
                      <a:pPr algn="ctr">
                        <a:lnSpc>
                          <a:spcPct val="120000"/>
                        </a:lnSpc>
                      </a:pPr>
                      <a:r>
                        <a:rPr lang="en-GB" sz="1100">
                          <a:effectLst/>
                        </a:rPr>
                        <a:t>0-1</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047140"/>
                  </a:ext>
                </a:extLst>
              </a:tr>
              <a:tr h="2451759">
                <a:tc>
                  <a:txBody>
                    <a:bodyPr/>
                    <a:lstStyle/>
                    <a:p>
                      <a:pPr>
                        <a:lnSpc>
                          <a:spcPct val="120000"/>
                        </a:lnSpc>
                      </a:pPr>
                      <a:r>
                        <a:rPr lang="en-GB" sz="1100" dirty="0">
                          <a:effectLst/>
                        </a:rPr>
                        <a:t>Listening and engagement</a:t>
                      </a:r>
                      <a:endParaRPr lang="en-AU" sz="1100" dirty="0">
                        <a:effectLst/>
                      </a:endParaRPr>
                    </a:p>
                    <a:p>
                      <a:pPr>
                        <a:lnSpc>
                          <a:spcPct val="120000"/>
                        </a:lnSpc>
                      </a:pPr>
                      <a:r>
                        <a:rPr lang="en-GB" sz="1100" dirty="0">
                          <a:effectLst/>
                        </a:rPr>
                        <a:t>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dirty="0">
                          <a:effectLst/>
                        </a:rPr>
                        <a:t>Student listens carefully,  acknowledges the points made by others and builds on them by adding detail or examples. Student shows awareness of who would like to contribute to the discussion and encourages people to speak by creating space or inviting them to speak.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dirty="0">
                          <a:effectLst/>
                        </a:rPr>
                        <a:t>Student listens well most of the time  and acknowledges and builds upon the points made by others. They make an attempt to include their peers in the discussion. Eye contact is good and they appear to be actively listening.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dirty="0">
                          <a:effectLst/>
                        </a:rPr>
                        <a:t>Student listens well most of the time. Occasionally they may talk over someone. They are beginning to build on points made by others. They rarely they interrupt while someone is speaking. Eye contact is good . </a:t>
                      </a:r>
                      <a:endParaRPr lang="en-AU" sz="1100" dirty="0">
                        <a:effectLst/>
                      </a:endParaRPr>
                    </a:p>
                    <a:p>
                      <a:pPr>
                        <a:lnSpc>
                          <a:spcPct val="120000"/>
                        </a:lnSpc>
                      </a:pPr>
                      <a:r>
                        <a:rPr lang="en-GB" sz="1100" dirty="0">
                          <a:effectLst/>
                        </a:rPr>
                        <a:t>Or, student listens attentively but does not respond to any points made by others.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dirty="0">
                          <a:effectLst/>
                        </a:rPr>
                        <a:t>Student sometimes talks while people are speaking. They infrequently respond to points made by other people. At times they interrupt or forget to  allow others to speak. Eye contact is mostly good.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Student frequently talks while people are speaking. They do not respond to points made by other people. At times they interrupt or forget to  allow others to speak. They rarely make eye contact when someone is speaking and do not indicate that they are actively listening.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6452712"/>
                  </a:ext>
                </a:extLst>
              </a:tr>
              <a:tr h="1598500">
                <a:tc>
                  <a:txBody>
                    <a:bodyPr/>
                    <a:lstStyle/>
                    <a:p>
                      <a:pPr>
                        <a:lnSpc>
                          <a:spcPct val="120000"/>
                        </a:lnSpc>
                      </a:pPr>
                      <a:r>
                        <a:rPr lang="en-GB" sz="1100" dirty="0">
                          <a:effectLst/>
                        </a:rPr>
                        <a:t>Quality of contributions</a:t>
                      </a:r>
                      <a:endParaRPr lang="en-AU" sz="1100" dirty="0">
                        <a:effectLst/>
                      </a:endParaRPr>
                    </a:p>
                    <a:p>
                      <a:pPr>
                        <a:lnSpc>
                          <a:spcPct val="120000"/>
                        </a:lnSpc>
                      </a:pPr>
                      <a:r>
                        <a:rPr lang="en-GB" sz="1100" dirty="0">
                          <a:effectLst/>
                        </a:rPr>
                        <a:t>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dirty="0">
                          <a:effectLst/>
                        </a:rPr>
                        <a:t>Student makes well-informed and complex contributions, based on research. They do not simply summarize, but analyse and extend points with their own conclusions or additional research. Students demonstrate a sophisticated vocabulary successfully. They disagree respectfully by countering with specific examples, evidence or data.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Student makes detailed contributions based on thorough research. They may refer to their notes. Students use subject specific vocabulary and specific examples successfully. They disagree respectfully.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a:effectLst/>
                        </a:rPr>
                        <a:t>Student is able to contribute possibly by reading from prepared notes. Their contributions are based on research. At times they are simply  summarizing or repeating points made by others. </a:t>
                      </a:r>
                      <a:endParaRPr lang="en-AU"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dirty="0">
                          <a:effectLst/>
                        </a:rPr>
                        <a:t>Student contributions are very limited or not based on research. Their contributions could be improved with more thorough preparation.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GB" sz="1100" dirty="0">
                          <a:effectLst/>
                        </a:rPr>
                        <a:t>Student contributes in a very limited way. They are inadequately prepared for the seminar. </a:t>
                      </a:r>
                      <a:endParaRPr lang="en-AU"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5989" marR="25989" marT="25989" marB="259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4242146"/>
                  </a:ext>
                </a:extLst>
              </a:tr>
            </a:tbl>
          </a:graphicData>
        </a:graphic>
      </p:graphicFrame>
    </p:spTree>
    <p:extLst>
      <p:ext uri="{BB962C8B-B14F-4D97-AF65-F5344CB8AC3E}">
        <p14:creationId xmlns:p14="http://schemas.microsoft.com/office/powerpoint/2010/main" val="162727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quarter" idx="14"/>
            <p:extLst>
              <p:ext uri="{D42A27DB-BD31-4B8C-83A1-F6EECF244321}">
                <p14:modId xmlns:p14="http://schemas.microsoft.com/office/powerpoint/2010/main" val="1153404250"/>
              </p:ext>
            </p:extLst>
          </p:nvPr>
        </p:nvGraphicFramePr>
        <p:xfrm>
          <a:off x="476077" y="2107475"/>
          <a:ext cx="11239846" cy="4307486"/>
        </p:xfrm>
        <a:graphic>
          <a:graphicData uri="http://schemas.openxmlformats.org/drawingml/2006/table">
            <a:tbl>
              <a:tblPr firstRow="1" bandRow="1">
                <a:tableStyleId>{0817EA92-75D0-4044-A80A-286907CE0DDB}</a:tableStyleId>
              </a:tblPr>
              <a:tblGrid>
                <a:gridCol w="6212250">
                  <a:extLst>
                    <a:ext uri="{9D8B030D-6E8A-4147-A177-3AD203B41FA5}">
                      <a16:colId xmlns:a16="http://schemas.microsoft.com/office/drawing/2014/main" val="1161235133"/>
                    </a:ext>
                  </a:extLst>
                </a:gridCol>
                <a:gridCol w="3776312">
                  <a:extLst>
                    <a:ext uri="{9D8B030D-6E8A-4147-A177-3AD203B41FA5}">
                      <a16:colId xmlns:a16="http://schemas.microsoft.com/office/drawing/2014/main" val="3079771852"/>
                    </a:ext>
                  </a:extLst>
                </a:gridCol>
                <a:gridCol w="1251284">
                  <a:extLst>
                    <a:ext uri="{9D8B030D-6E8A-4147-A177-3AD203B41FA5}">
                      <a16:colId xmlns:a16="http://schemas.microsoft.com/office/drawing/2014/main" val="1792626037"/>
                    </a:ext>
                  </a:extLst>
                </a:gridCol>
              </a:tblGrid>
              <a:tr h="344099">
                <a:tc>
                  <a:txBody>
                    <a:bodyPr/>
                    <a:lstStyle/>
                    <a:p>
                      <a:r>
                        <a:rPr lang="en-US" sz="1400" dirty="0">
                          <a:latin typeface="+mn-lt"/>
                        </a:rPr>
                        <a:t>Slide</a:t>
                      </a:r>
                    </a:p>
                  </a:txBody>
                  <a:tcPr/>
                </a:tc>
                <a:tc>
                  <a:txBody>
                    <a:bodyPr/>
                    <a:lstStyle/>
                    <a:p>
                      <a:r>
                        <a:rPr lang="en-US" sz="1400">
                          <a:latin typeface="+mn-lt"/>
                        </a:rPr>
                        <a:t>Description </a:t>
                      </a:r>
                      <a:endParaRPr lang="en-US" sz="1400" dirty="0">
                        <a:latin typeface="+mn-lt"/>
                      </a:endParaRPr>
                    </a:p>
                  </a:txBody>
                  <a:tcPr/>
                </a:tc>
                <a:tc>
                  <a:txBody>
                    <a:bodyPr/>
                    <a:lstStyle/>
                    <a:p>
                      <a:r>
                        <a:rPr lang="en-US" sz="1400">
                          <a:latin typeface="+mn-lt"/>
                        </a:rPr>
                        <a:t>Time</a:t>
                      </a:r>
                      <a:endParaRPr lang="en-US" sz="1400" dirty="0">
                        <a:latin typeface="+mn-lt"/>
                      </a:endParaRPr>
                    </a:p>
                  </a:txBody>
                  <a:tcPr/>
                </a:tc>
                <a:extLst>
                  <a:ext uri="{0D108BD9-81ED-4DB2-BD59-A6C34878D82A}">
                    <a16:rowId xmlns:a16="http://schemas.microsoft.com/office/drawing/2014/main" val="1796131606"/>
                  </a:ext>
                </a:extLst>
              </a:tr>
              <a:tr h="269844">
                <a:tc>
                  <a:txBody>
                    <a:bodyPr/>
                    <a:lstStyle/>
                    <a:p>
                      <a:pPr marL="0" lvl="0" indent="0" algn="l">
                        <a:lnSpc>
                          <a:spcPct val="100000"/>
                        </a:lnSpc>
                        <a:spcBef>
                          <a:spcPts val="0"/>
                        </a:spcBef>
                        <a:spcAft>
                          <a:spcPts val="0"/>
                        </a:spcAft>
                        <a:buNone/>
                      </a:pPr>
                      <a:r>
                        <a:rPr lang="en-US" sz="1200" b="0" i="0" u="none" strike="noStrike" noProof="0" dirty="0">
                          <a:solidFill>
                            <a:schemeClr val="tx2"/>
                          </a:solidFill>
                          <a:latin typeface="+mn-lt"/>
                        </a:rPr>
                        <a:t>1.1: Socratic Seminar</a:t>
                      </a:r>
                    </a:p>
                  </a:txBody>
                  <a:tcPr/>
                </a:tc>
                <a:tc>
                  <a:txBody>
                    <a:bodyPr/>
                    <a:lstStyle/>
                    <a:p>
                      <a:pPr lvl="0">
                        <a:buNone/>
                      </a:pPr>
                      <a:r>
                        <a:rPr lang="en-US" sz="1200" b="0" i="0" u="none" strike="noStrike" noProof="0" dirty="0">
                          <a:solidFill>
                            <a:schemeClr val="tx2"/>
                          </a:solidFill>
                          <a:latin typeface="+mn-lt"/>
                        </a:rPr>
                        <a:t>Instructions and rules for a Socratic Seminar</a:t>
                      </a:r>
                    </a:p>
                  </a:txBody>
                  <a:tcPr/>
                </a:tc>
                <a:tc>
                  <a:txBody>
                    <a:bodyPr/>
                    <a:lstStyle/>
                    <a:p>
                      <a:pPr lvl="0">
                        <a:buNone/>
                      </a:pPr>
                      <a:r>
                        <a:rPr lang="en-US" sz="1200" b="0" i="0" u="none" strike="noStrike" noProof="0" dirty="0">
                          <a:solidFill>
                            <a:schemeClr val="tx2"/>
                          </a:solidFill>
                          <a:latin typeface="+mn-lt"/>
                        </a:rPr>
                        <a:t>5 mins</a:t>
                      </a:r>
                    </a:p>
                  </a:txBody>
                  <a:tcPr/>
                </a:tc>
                <a:extLst>
                  <a:ext uri="{0D108BD9-81ED-4DB2-BD59-A6C34878D82A}">
                    <a16:rowId xmlns:a16="http://schemas.microsoft.com/office/drawing/2014/main" val="3890127812"/>
                  </a:ext>
                </a:extLst>
              </a:tr>
              <a:tr h="269844">
                <a:tc>
                  <a:txBody>
                    <a:bodyPr/>
                    <a:lstStyle/>
                    <a:p>
                      <a:pPr algn="l"/>
                      <a:r>
                        <a:rPr lang="en" sz="1200" kern="1200" dirty="0">
                          <a:solidFill>
                            <a:schemeClr val="dk2"/>
                          </a:solidFill>
                          <a:latin typeface="+mn-lt"/>
                          <a:ea typeface="+mn-ea"/>
                          <a:cs typeface="+mn-cs"/>
                        </a:rPr>
                        <a:t>How do you feel about the predictions for Melbourne’s climate in the future? </a:t>
                      </a:r>
                      <a:endParaRPr lang="en-AU" sz="1200" kern="1200" dirty="0">
                        <a:solidFill>
                          <a:schemeClr val="dk2"/>
                        </a:solidFill>
                        <a:latin typeface="+mn-lt"/>
                        <a:ea typeface="+mn-ea"/>
                        <a:cs typeface="+mn-cs"/>
                      </a:endParaRPr>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2364086925"/>
                  </a:ext>
                </a:extLst>
              </a:tr>
              <a:tr h="26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Can Melbourne avoid another drought, and if so, how?</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917833628"/>
                  </a:ext>
                </a:extLst>
              </a:tr>
              <a:tr h="26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What could be the impact on Melbourne if we don’t conserve water? </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1927552742"/>
                  </a:ext>
                </a:extLst>
              </a:tr>
              <a:tr h="26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How do you think Climate Change will affect you?</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2843322793"/>
                  </a:ext>
                </a:extLst>
              </a:tr>
              <a:tr h="276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What are some of the challenges posed by population growth in Melbourne?</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656008949"/>
                  </a:ext>
                </a:extLst>
              </a:tr>
              <a:tr h="26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Do you think Melbourne’s food security could be threatened by Climate Change?</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1622113250"/>
                  </a:ext>
                </a:extLst>
              </a:tr>
              <a:tr h="304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Will Melbourne keep growing forever?</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3341385814"/>
                  </a:ext>
                </a:extLst>
              </a:tr>
              <a:tr h="26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How might a drought and water restrictions impact the economy of Melbourne?</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2504222169"/>
                  </a:ext>
                </a:extLst>
              </a:tr>
              <a:tr h="26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Is purified recycled water safe to drink and would you drink it?</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1074565244"/>
                  </a:ext>
                </a:extLst>
              </a:tr>
              <a:tr h="26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Should we give Victorians a referendum on adding recycled waste water to our water storages?</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791140300"/>
                  </a:ext>
                </a:extLst>
              </a:tr>
              <a:tr h="26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How does water to contribute to the wellbeing of the community?</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964007525"/>
                  </a:ext>
                </a:extLst>
              </a:tr>
              <a:tr h="26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How can recycled water be used to enhance the environment? </a:t>
                      </a:r>
                      <a:endParaRPr lang="en-AU" sz="1200" dirty="0"/>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1718314448"/>
                  </a:ext>
                </a:extLst>
              </a:tr>
              <a:tr h="364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If you were designing water restrictions, what would you restrict? </a:t>
                      </a: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tc>
                  <a:txBody>
                    <a:bodyPr/>
                    <a:lstStyle/>
                    <a:p>
                      <a:pPr lvl="0">
                        <a:buNone/>
                      </a:pPr>
                      <a:endParaRPr lang="en-US" sz="1200" b="0" i="0" u="none" strike="noStrike" noProof="0" dirty="0">
                        <a:solidFill>
                          <a:schemeClr val="tx2"/>
                        </a:solidFill>
                        <a:latin typeface="+mn-lt"/>
                      </a:endParaRPr>
                    </a:p>
                  </a:txBody>
                  <a:tcPr/>
                </a:tc>
                <a:extLst>
                  <a:ext uri="{0D108BD9-81ED-4DB2-BD59-A6C34878D82A}">
                    <a16:rowId xmlns:a16="http://schemas.microsoft.com/office/drawing/2014/main" val="4173208247"/>
                  </a:ext>
                </a:extLst>
              </a:tr>
            </a:tbl>
          </a:graphicData>
        </a:graphic>
      </p:graphicFrame>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dirty="0"/>
              <a:t>Instructions</a:t>
            </a:r>
          </a:p>
        </p:txBody>
      </p:sp>
      <p:sp>
        <p:nvSpPr>
          <p:cNvPr id="4" name="TextBox 3">
            <a:extLst>
              <a:ext uri="{FF2B5EF4-FFF2-40B4-BE49-F238E27FC236}">
                <a16:creationId xmlns:a16="http://schemas.microsoft.com/office/drawing/2014/main" id="{95CE904F-7609-0CE2-17BE-EBD2F1879084}"/>
              </a:ext>
            </a:extLst>
          </p:cNvPr>
          <p:cNvSpPr txBox="1"/>
          <p:nvPr/>
        </p:nvSpPr>
        <p:spPr>
          <a:xfrm>
            <a:off x="645975" y="1425352"/>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98166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a:xfrm>
            <a:off x="876000" y="514934"/>
            <a:ext cx="10440000" cy="1620000"/>
          </a:xfrm>
        </p:spPr>
        <p:txBody>
          <a:bodyPr/>
          <a:lstStyle/>
          <a:p>
            <a:r>
              <a:rPr lang="en-AU" dirty="0"/>
              <a:t>Curriculum links</a:t>
            </a:r>
          </a:p>
        </p:txBody>
      </p:sp>
      <p:sp>
        <p:nvSpPr>
          <p:cNvPr id="4" name="TextBox 3">
            <a:extLst>
              <a:ext uri="{FF2B5EF4-FFF2-40B4-BE49-F238E27FC236}">
                <a16:creationId xmlns:a16="http://schemas.microsoft.com/office/drawing/2014/main" id="{3E8E6DD8-4694-299B-FFC4-2B18A26BC2B2}"/>
              </a:ext>
            </a:extLst>
          </p:cNvPr>
          <p:cNvSpPr txBox="1"/>
          <p:nvPr/>
        </p:nvSpPr>
        <p:spPr>
          <a:xfrm>
            <a:off x="1404757" y="2064011"/>
            <a:ext cx="9102904" cy="2031325"/>
          </a:xfrm>
          <a:prstGeom prst="rect">
            <a:avLst/>
          </a:prstGeom>
          <a:noFill/>
        </p:spPr>
        <p:txBody>
          <a:bodyPr wrap="square">
            <a:spAutoFit/>
          </a:bodyPr>
          <a:lstStyle/>
          <a:p>
            <a:pPr algn="l" fontAlgn="base"/>
            <a:r>
              <a:rPr lang="en-US" sz="1800" dirty="0">
                <a:solidFill>
                  <a:schemeClr val="bg1"/>
                </a:solidFill>
                <a:latin typeface="VAG Rounded Next Medium"/>
              </a:rPr>
              <a:t>Geographical Knowledge: </a:t>
            </a:r>
            <a:r>
              <a:rPr lang="en-AU" sz="1800" dirty="0">
                <a:solidFill>
                  <a:schemeClr val="bg1"/>
                </a:solidFill>
                <a:latin typeface="VAG Rounded Next Medium"/>
              </a:rPr>
              <a:t>VC2HG8K03, VC2HG8K04</a:t>
            </a:r>
            <a:endParaRPr lang="en-AU" dirty="0">
              <a:solidFill>
                <a:schemeClr val="bg1"/>
              </a:solidFill>
              <a:latin typeface="VAG Rounded Next Medium"/>
            </a:endParaRPr>
          </a:p>
          <a:p>
            <a:pPr fontAlgn="base"/>
            <a:r>
              <a:rPr lang="en-AU" sz="1800" dirty="0">
                <a:solidFill>
                  <a:schemeClr val="bg1"/>
                </a:solidFill>
                <a:latin typeface="VAG Rounded Next Medium"/>
              </a:rPr>
              <a:t>Geographical Skills: VC2HG8S02, VC2HG8S03, VC2HG8S04, VC2HG8S05, VC2HG8S06</a:t>
            </a:r>
          </a:p>
          <a:p>
            <a:pPr algn="l" fontAlgn="base"/>
            <a:r>
              <a:rPr lang="en-US" sz="1800" dirty="0">
                <a:solidFill>
                  <a:schemeClr val="bg1"/>
                </a:solidFill>
                <a:latin typeface="VAG Rounded Next Medium"/>
              </a:rPr>
              <a:t>Science: </a:t>
            </a:r>
            <a:r>
              <a:rPr lang="en-AU" sz="1800" dirty="0">
                <a:solidFill>
                  <a:schemeClr val="bg1"/>
                </a:solidFill>
                <a:latin typeface="VAG Rounded Next Medium"/>
              </a:rPr>
              <a:t>VC2S8H03, </a:t>
            </a:r>
            <a:r>
              <a:rPr lang="en-AU" dirty="0">
                <a:solidFill>
                  <a:schemeClr val="bg1"/>
                </a:solidFill>
                <a:latin typeface="VAG Rounded Next Medium"/>
              </a:rPr>
              <a:t>VC2S8U09</a:t>
            </a:r>
          </a:p>
          <a:p>
            <a:pPr algn="l" fontAlgn="base"/>
            <a:r>
              <a:rPr lang="en-AU" dirty="0">
                <a:solidFill>
                  <a:schemeClr val="bg1"/>
                </a:solidFill>
                <a:latin typeface="VAG Rounded Next Medium"/>
              </a:rPr>
              <a:t>Critical and Creative Thinking: </a:t>
            </a:r>
            <a:r>
              <a:rPr lang="en-US" dirty="0">
                <a:solidFill>
                  <a:schemeClr val="bg1"/>
                </a:solidFill>
                <a:latin typeface="VAG Rounded Next Medium"/>
              </a:rPr>
              <a:t>VC2CC8Q02, VC2CC8R01, VC2CC8M01, VC2CC8M03</a:t>
            </a:r>
            <a:endParaRPr lang="en-AU" dirty="0">
              <a:solidFill>
                <a:schemeClr val="bg1"/>
              </a:solidFill>
              <a:latin typeface="VAG Rounded Next Medium"/>
            </a:endParaRPr>
          </a:p>
          <a:p>
            <a:pPr algn="l" fontAlgn="base"/>
            <a:r>
              <a:rPr lang="en-AU" dirty="0">
                <a:solidFill>
                  <a:schemeClr val="bg1"/>
                </a:solidFill>
                <a:latin typeface="VAG Rounded Next Medium"/>
              </a:rPr>
              <a:t>Ethical capability: VC2CE8U02, VC2CE8D01</a:t>
            </a:r>
          </a:p>
          <a:p>
            <a:pPr algn="l" fontAlgn="base"/>
            <a:r>
              <a:rPr lang="en-AU" dirty="0">
                <a:solidFill>
                  <a:schemeClr val="bg1"/>
                </a:solidFill>
                <a:latin typeface="VAG Rounded Next Medium"/>
              </a:rPr>
              <a:t>Personal and Social Capability: VC2CP8S01, VC2CP8O01</a:t>
            </a:r>
          </a:p>
          <a:p>
            <a:pPr algn="l" fontAlgn="base"/>
            <a:r>
              <a:rPr lang="en-AU" dirty="0">
                <a:solidFill>
                  <a:schemeClr val="bg1"/>
                </a:solidFill>
                <a:latin typeface="VAG Rounded Next Medium"/>
              </a:rPr>
              <a:t>Civics and Citizenship: VC2HC8S02, VC2HC8S06</a:t>
            </a:r>
          </a:p>
        </p:txBody>
      </p:sp>
    </p:spTree>
    <p:extLst>
      <p:ext uri="{BB962C8B-B14F-4D97-AF65-F5344CB8AC3E}">
        <p14:creationId xmlns:p14="http://schemas.microsoft.com/office/powerpoint/2010/main" val="306259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water droplet falling into a blue and pink surface&#10;&#10;Description automatically generated">
            <a:extLst>
              <a:ext uri="{FF2B5EF4-FFF2-40B4-BE49-F238E27FC236}">
                <a16:creationId xmlns:a16="http://schemas.microsoft.com/office/drawing/2014/main" id="{BBED5C96-C49F-1367-FB27-0464F15070BF}"/>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val="0"/>
              </a:ext>
            </a:extLst>
          </a:blip>
          <a:srcRect l="6" r="6"/>
          <a:stretch/>
        </p:blipFill>
        <p:spPr>
          <a:xfrm>
            <a:off x="1981200" y="0"/>
            <a:ext cx="10210800" cy="2560638"/>
          </a:xfrm>
        </p:spPr>
      </p:pic>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a:xfrm>
            <a:off x="1068388" y="2857946"/>
            <a:ext cx="7746839" cy="468313"/>
          </a:xfrm>
        </p:spPr>
        <p:txBody>
          <a:bodyPr/>
          <a:lstStyle/>
          <a:p>
            <a:r>
              <a:rPr lang="en-AU" sz="2400" dirty="0">
                <a:latin typeface="+mj-lt"/>
                <a:sym typeface="Nunito"/>
              </a:rPr>
              <a:t>How can the Western Treatment Plant help Melbourne to thrive and adapt to an uncertain future?</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a:xfrm>
            <a:off x="1068388" y="3429000"/>
            <a:ext cx="7200000" cy="1260000"/>
          </a:xfrm>
          <a:noFill/>
        </p:spPr>
        <p:txBody>
          <a:bodyPr/>
          <a:lstStyle/>
          <a:p>
            <a:r>
              <a:rPr lang="en-AU" dirty="0"/>
              <a:t>Socratic Seminar</a:t>
            </a:r>
          </a:p>
        </p:txBody>
      </p:sp>
      <p:pic>
        <p:nvPicPr>
          <p:cNvPr id="4" name="Picture 3">
            <a:extLst>
              <a:ext uri="{FF2B5EF4-FFF2-40B4-BE49-F238E27FC236}">
                <a16:creationId xmlns:a16="http://schemas.microsoft.com/office/drawing/2014/main" id="{C98E3778-9CFE-A12D-780F-77C8B7367C0B}"/>
              </a:ext>
            </a:extLst>
          </p:cNvPr>
          <p:cNvPicPr>
            <a:picLocks noChangeAspect="1"/>
          </p:cNvPicPr>
          <p:nvPr/>
        </p:nvPicPr>
        <p:blipFill>
          <a:blip r:embed="rId4"/>
          <a:srcRect r="8273"/>
          <a:stretch/>
        </p:blipFill>
        <p:spPr>
          <a:xfrm>
            <a:off x="1981200" y="10"/>
            <a:ext cx="10210344" cy="256018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noFill/>
        </p:spPr>
      </p:pic>
    </p:spTree>
    <p:extLst>
      <p:ext uri="{BB962C8B-B14F-4D97-AF65-F5344CB8AC3E}">
        <p14:creationId xmlns:p14="http://schemas.microsoft.com/office/powerpoint/2010/main" val="49014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93" y="2243624"/>
            <a:ext cx="10440000" cy="900000"/>
          </a:xfrm>
        </p:spPr>
        <p:txBody>
          <a:bodyPr/>
          <a:lstStyle/>
          <a:p>
            <a:r>
              <a:rPr lang="en-AU" dirty="0"/>
              <a:t>Learning outcomes</a:t>
            </a:r>
          </a:p>
        </p:txBody>
      </p:sp>
      <p:sp>
        <p:nvSpPr>
          <p:cNvPr id="3" name="Content Placeholder 2"/>
          <p:cNvSpPr>
            <a:spLocks noGrp="1"/>
          </p:cNvSpPr>
          <p:nvPr>
            <p:ph type="body" sz="quarter" idx="4294967295"/>
          </p:nvPr>
        </p:nvSpPr>
        <p:spPr>
          <a:xfrm>
            <a:off x="1099334" y="3454955"/>
            <a:ext cx="10271125" cy="1958975"/>
          </a:xfrm>
        </p:spPr>
        <p:txBody>
          <a:bodyPr/>
          <a:lstStyle/>
          <a:p>
            <a:pPr marL="285750" indent="-285750">
              <a:buFont typeface="Arial" panose="020B0604020202020204" pitchFamily="34" charset="0"/>
              <a:buChar char="•"/>
            </a:pPr>
            <a:r>
              <a:rPr lang="en-AU" sz="1800" b="0" dirty="0">
                <a:solidFill>
                  <a:schemeClr val="bg1"/>
                </a:solidFill>
                <a:effectLst/>
                <a:latin typeface="+mn-lt"/>
              </a:rPr>
              <a:t>Describe how water is a renewable natural resource that is finite</a:t>
            </a:r>
          </a:p>
          <a:p>
            <a:pPr marL="285750" indent="-285750">
              <a:buFont typeface="Arial" panose="020B0604020202020204" pitchFamily="34" charset="0"/>
              <a:buChar char="•"/>
            </a:pPr>
            <a:r>
              <a:rPr lang="en-AU" sz="1800" b="0" dirty="0">
                <a:solidFill>
                  <a:schemeClr val="bg1"/>
                </a:solidFill>
                <a:effectLst/>
                <a:latin typeface="+mn-lt"/>
              </a:rPr>
              <a:t>Identify the different factors that contribute to water variability and the impacts of water scarcity</a:t>
            </a:r>
          </a:p>
          <a:p>
            <a:pPr marL="285750" indent="-285750">
              <a:buFont typeface="Arial" panose="020B0604020202020204" pitchFamily="34" charset="0"/>
              <a:buChar char="•"/>
            </a:pPr>
            <a:r>
              <a:rPr lang="en-AU" sz="1800" b="0" dirty="0">
                <a:solidFill>
                  <a:schemeClr val="bg1"/>
                </a:solidFill>
                <a:effectLst/>
                <a:latin typeface="+mn-lt"/>
              </a:rPr>
              <a:t>Explain the different methods to overcoming water scarcity, by reducing demand and increasing the supply </a:t>
            </a:r>
            <a:r>
              <a:rPr lang="en-AU" sz="1800" dirty="0">
                <a:solidFill>
                  <a:schemeClr val="bg1"/>
                </a:solidFill>
                <a:latin typeface="+mn-lt"/>
              </a:rPr>
              <a:t>of water</a:t>
            </a:r>
          </a:p>
          <a:p>
            <a:pPr marL="285750" indent="-285750">
              <a:buFont typeface="Arial" panose="020B0604020202020204" pitchFamily="34" charset="0"/>
              <a:buChar char="•"/>
            </a:pPr>
            <a:r>
              <a:rPr lang="en-AU" sz="1800" dirty="0">
                <a:solidFill>
                  <a:schemeClr val="bg1"/>
                </a:solidFill>
                <a:latin typeface="+mn-lt"/>
              </a:rPr>
              <a:t>Understand that Melbourne's water resources will be impacted by climate change</a:t>
            </a:r>
          </a:p>
          <a:p>
            <a:pPr marL="285750" indent="-285750">
              <a:buFont typeface="Arial" panose="020B0604020202020204" pitchFamily="34" charset="0"/>
              <a:buChar char="•"/>
            </a:pPr>
            <a:r>
              <a:rPr lang="en-AU" sz="1800" dirty="0">
                <a:solidFill>
                  <a:schemeClr val="bg1"/>
                </a:solidFill>
                <a:latin typeface="+mn-lt"/>
              </a:rPr>
              <a:t>Know that the liveability of Melbourne depends on a safe and secure supply of water and treatment of wastewater</a:t>
            </a:r>
          </a:p>
        </p:txBody>
      </p:sp>
    </p:spTree>
    <p:extLst>
      <p:ext uri="{BB962C8B-B14F-4D97-AF65-F5344CB8AC3E}">
        <p14:creationId xmlns:p14="http://schemas.microsoft.com/office/powerpoint/2010/main" val="233782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Socratic Seminar</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40520674"/>
              </p:ext>
            </p:extLst>
          </p:nvPr>
        </p:nvGraphicFramePr>
        <p:xfrm>
          <a:off x="602031" y="1506850"/>
          <a:ext cx="10428514" cy="4279831"/>
        </p:xfrm>
        <a:graphic>
          <a:graphicData uri="http://schemas.openxmlformats.org/drawingml/2006/table">
            <a:tbl>
              <a:tblPr firstRow="1" bandRow="1">
                <a:tableStyleId>{3B4B98B0-60AC-42C2-AFA5-B58CD77FA1E5}</a:tableStyleId>
              </a:tblPr>
              <a:tblGrid>
                <a:gridCol w="5214257">
                  <a:extLst>
                    <a:ext uri="{9D8B030D-6E8A-4147-A177-3AD203B41FA5}">
                      <a16:colId xmlns:a16="http://schemas.microsoft.com/office/drawing/2014/main" val="2354092764"/>
                    </a:ext>
                  </a:extLst>
                </a:gridCol>
                <a:gridCol w="5214257">
                  <a:extLst>
                    <a:ext uri="{9D8B030D-6E8A-4147-A177-3AD203B41FA5}">
                      <a16:colId xmlns:a16="http://schemas.microsoft.com/office/drawing/2014/main" val="1000867464"/>
                    </a:ext>
                  </a:extLst>
                </a:gridCol>
              </a:tblGrid>
              <a:tr h="492881">
                <a:tc>
                  <a:txBody>
                    <a:bodyPr/>
                    <a:lstStyle/>
                    <a:p>
                      <a:pPr marL="0" lvl="0" indent="0" algn="l" rtl="0">
                        <a:lnSpc>
                          <a:spcPct val="115000"/>
                        </a:lnSpc>
                        <a:spcBef>
                          <a:spcPts val="0"/>
                        </a:spcBef>
                        <a:spcAft>
                          <a:spcPts val="0"/>
                        </a:spcAft>
                        <a:buNone/>
                      </a:pPr>
                      <a:r>
                        <a:rPr lang="en-AU" sz="1900" b="1" dirty="0">
                          <a:solidFill>
                            <a:srgbClr val="0092D7"/>
                          </a:solidFill>
                        </a:rPr>
                        <a:t>What it</a:t>
                      </a:r>
                      <a:r>
                        <a:rPr lang="en-AU" sz="1900" b="1" baseline="0" dirty="0">
                          <a:solidFill>
                            <a:srgbClr val="0092D7"/>
                          </a:solidFill>
                        </a:rPr>
                        <a:t> should look like …</a:t>
                      </a:r>
                      <a:endParaRPr lang="en-AU" sz="1900" b="1" dirty="0">
                        <a:solidFill>
                          <a:srgbClr val="0092D7"/>
                        </a:solidFill>
                      </a:endParaRPr>
                    </a:p>
                  </a:txBody>
                  <a:tcPr marL="121920" marR="121920" marT="60960" marB="60960"/>
                </a:tc>
                <a:tc>
                  <a:txBody>
                    <a:bodyPr/>
                    <a:lstStyle/>
                    <a:p>
                      <a:pPr marL="0" lvl="0" indent="0" algn="l" rtl="0">
                        <a:lnSpc>
                          <a:spcPct val="115000"/>
                        </a:lnSpc>
                        <a:spcBef>
                          <a:spcPts val="0"/>
                        </a:spcBef>
                        <a:spcAft>
                          <a:spcPts val="0"/>
                        </a:spcAft>
                        <a:buNone/>
                      </a:pPr>
                      <a:r>
                        <a:rPr lang="en-AU" sz="1900" b="1" dirty="0">
                          <a:solidFill>
                            <a:srgbClr val="0092D7"/>
                          </a:solidFill>
                        </a:rPr>
                        <a:t>What it shouldn’t look like …</a:t>
                      </a:r>
                      <a:endParaRPr lang="en-AU" sz="2400" b="0" dirty="0"/>
                    </a:p>
                  </a:txBody>
                  <a:tcPr marL="121920" marR="121920" marT="60960" marB="60960"/>
                </a:tc>
                <a:extLst>
                  <a:ext uri="{0D108BD9-81ED-4DB2-BD59-A6C34878D82A}">
                    <a16:rowId xmlns:a16="http://schemas.microsoft.com/office/drawing/2014/main" val="4256429532"/>
                  </a:ext>
                </a:extLst>
              </a:tr>
              <a:tr h="3705521">
                <a:tc>
                  <a:txBody>
                    <a:bodyPr/>
                    <a:lstStyle/>
                    <a:p>
                      <a:pPr marL="228600" lvl="0" indent="-228600" algn="l" rtl="0">
                        <a:lnSpc>
                          <a:spcPct val="115000"/>
                        </a:lnSpc>
                        <a:spcBef>
                          <a:spcPts val="0"/>
                        </a:spcBef>
                        <a:spcAft>
                          <a:spcPts val="0"/>
                        </a:spcAft>
                        <a:buFont typeface="Wingdings" panose="05000000000000000000" pitchFamily="2" charset="2"/>
                        <a:buChar char="ü"/>
                      </a:pPr>
                      <a:r>
                        <a:rPr lang="en-AU" sz="1500" b="0" dirty="0">
                          <a:solidFill>
                            <a:schemeClr val="tx1"/>
                          </a:solidFill>
                          <a:latin typeface="+mn-lt"/>
                          <a:ea typeface="Proxima Nova"/>
                          <a:cs typeface="Proxima Nova"/>
                          <a:sym typeface="Proxima Nova"/>
                        </a:rPr>
                        <a:t>A natural flow among students and ideas</a:t>
                      </a:r>
                    </a:p>
                    <a:p>
                      <a:pPr marL="228600" lvl="0" indent="-228600" algn="l" rtl="0">
                        <a:lnSpc>
                          <a:spcPct val="115000"/>
                        </a:lnSpc>
                        <a:spcBef>
                          <a:spcPts val="0"/>
                        </a:spcBef>
                        <a:spcAft>
                          <a:spcPts val="0"/>
                        </a:spcAft>
                        <a:buFont typeface="Wingdings" panose="05000000000000000000" pitchFamily="2" charset="2"/>
                        <a:buChar char="ü"/>
                      </a:pPr>
                      <a:r>
                        <a:rPr lang="en-AU" sz="1500" b="0" dirty="0">
                          <a:solidFill>
                            <a:schemeClr val="tx1"/>
                          </a:solidFill>
                          <a:latin typeface="+mn-lt"/>
                          <a:ea typeface="Proxima Nova"/>
                          <a:cs typeface="Proxima Nova"/>
                          <a:sym typeface="Proxima Nova"/>
                        </a:rPr>
                        <a:t>Students prepared with notes, laptops and books</a:t>
                      </a:r>
                    </a:p>
                    <a:p>
                      <a:pPr marL="228600" lvl="0" indent="-228600" algn="l" rtl="0">
                        <a:lnSpc>
                          <a:spcPct val="115000"/>
                        </a:lnSpc>
                        <a:spcBef>
                          <a:spcPts val="0"/>
                        </a:spcBef>
                        <a:spcAft>
                          <a:spcPts val="0"/>
                        </a:spcAft>
                        <a:buFont typeface="Wingdings" panose="05000000000000000000" pitchFamily="2" charset="2"/>
                        <a:buChar char="ü"/>
                      </a:pPr>
                      <a:r>
                        <a:rPr lang="en-AU" sz="1500" b="0" dirty="0">
                          <a:solidFill>
                            <a:schemeClr val="tx1"/>
                          </a:solidFill>
                          <a:latin typeface="+mn-lt"/>
                          <a:ea typeface="Proxima Nova"/>
                          <a:cs typeface="Proxima Nova"/>
                          <a:sym typeface="Proxima Nova"/>
                        </a:rPr>
                        <a:t>Eye contact, body facing speaker and clearly engaged</a:t>
                      </a:r>
                    </a:p>
                    <a:p>
                      <a:pPr marL="228600" lvl="0" indent="-228600" algn="l" rtl="0">
                        <a:lnSpc>
                          <a:spcPct val="115000"/>
                        </a:lnSpc>
                        <a:spcBef>
                          <a:spcPts val="0"/>
                        </a:spcBef>
                        <a:spcAft>
                          <a:spcPts val="0"/>
                        </a:spcAft>
                        <a:buFont typeface="Wingdings" panose="05000000000000000000" pitchFamily="2" charset="2"/>
                        <a:buChar char="ü"/>
                      </a:pPr>
                      <a:r>
                        <a:rPr lang="en-AU" sz="1500" b="0" dirty="0">
                          <a:solidFill>
                            <a:schemeClr val="tx1"/>
                          </a:solidFill>
                          <a:latin typeface="+mn-lt"/>
                          <a:ea typeface="Proxima Nova"/>
                          <a:cs typeface="Proxima Nova"/>
                          <a:sym typeface="Proxima Nova"/>
                        </a:rPr>
                        <a:t>Honouring diversity of opinions</a:t>
                      </a:r>
                    </a:p>
                    <a:p>
                      <a:pPr marL="228600" lvl="0" indent="-228600" algn="l" rtl="0">
                        <a:lnSpc>
                          <a:spcPct val="115000"/>
                        </a:lnSpc>
                        <a:spcBef>
                          <a:spcPts val="0"/>
                        </a:spcBef>
                        <a:spcAft>
                          <a:spcPts val="0"/>
                        </a:spcAft>
                        <a:buFont typeface="Wingdings" panose="05000000000000000000" pitchFamily="2" charset="2"/>
                        <a:buChar char="ü"/>
                      </a:pPr>
                      <a:r>
                        <a:rPr lang="en-AU" sz="1500" b="0" dirty="0">
                          <a:solidFill>
                            <a:schemeClr val="tx1"/>
                          </a:solidFill>
                          <a:latin typeface="+mn-lt"/>
                          <a:ea typeface="Proxima Nova"/>
                          <a:cs typeface="Proxima Nova"/>
                          <a:sym typeface="Proxima Nova"/>
                        </a:rPr>
                        <a:t>Awkward silences are accepted as a natural part of process (lean into it!)</a:t>
                      </a:r>
                    </a:p>
                    <a:p>
                      <a:pPr marL="228600" lvl="0" indent="-228600" algn="l" rtl="0">
                        <a:lnSpc>
                          <a:spcPct val="115000"/>
                        </a:lnSpc>
                        <a:spcBef>
                          <a:spcPts val="0"/>
                        </a:spcBef>
                        <a:spcAft>
                          <a:spcPts val="0"/>
                        </a:spcAft>
                        <a:buFont typeface="Wingdings" panose="05000000000000000000" pitchFamily="2" charset="2"/>
                        <a:buChar char="ü"/>
                      </a:pPr>
                      <a:r>
                        <a:rPr lang="en-AU" sz="1500" b="0" dirty="0">
                          <a:solidFill>
                            <a:schemeClr val="tx1"/>
                          </a:solidFill>
                          <a:latin typeface="+mn-lt"/>
                          <a:ea typeface="Proxima Nova"/>
                          <a:cs typeface="Proxima Nova"/>
                          <a:sym typeface="Proxima Nova"/>
                        </a:rPr>
                        <a:t>Acknowledging and building on previous comments</a:t>
                      </a:r>
                    </a:p>
                    <a:p>
                      <a:pPr marL="228600" lvl="0" indent="-228600" algn="l" rtl="0">
                        <a:lnSpc>
                          <a:spcPct val="115000"/>
                        </a:lnSpc>
                        <a:spcBef>
                          <a:spcPts val="0"/>
                        </a:spcBef>
                        <a:spcAft>
                          <a:spcPts val="0"/>
                        </a:spcAft>
                        <a:buFont typeface="Wingdings" panose="05000000000000000000" pitchFamily="2" charset="2"/>
                        <a:buChar char="ü"/>
                      </a:pPr>
                      <a:r>
                        <a:rPr lang="en-AU" sz="1500" b="0" dirty="0">
                          <a:solidFill>
                            <a:schemeClr val="tx1"/>
                          </a:solidFill>
                          <a:latin typeface="+mn-lt"/>
                          <a:ea typeface="Proxima Nova"/>
                          <a:cs typeface="Proxima Nova"/>
                          <a:sym typeface="Proxima Nova"/>
                        </a:rPr>
                        <a:t>Staying focused on text and questions</a:t>
                      </a:r>
                    </a:p>
                    <a:p>
                      <a:pPr marL="228600" lvl="0" indent="-228600" algn="l" rtl="0">
                        <a:lnSpc>
                          <a:spcPct val="115000"/>
                        </a:lnSpc>
                        <a:spcBef>
                          <a:spcPts val="0"/>
                        </a:spcBef>
                        <a:spcAft>
                          <a:spcPts val="0"/>
                        </a:spcAft>
                        <a:buFont typeface="Wingdings" panose="05000000000000000000" pitchFamily="2" charset="2"/>
                        <a:buChar char="ü"/>
                      </a:pPr>
                      <a:r>
                        <a:rPr lang="en-AU" sz="1500" b="0" dirty="0">
                          <a:solidFill>
                            <a:schemeClr val="tx1"/>
                          </a:solidFill>
                          <a:latin typeface="+mn-lt"/>
                          <a:ea typeface="Proxima Nova"/>
                          <a:cs typeface="Proxima Nova"/>
                          <a:sym typeface="Proxima Nova"/>
                        </a:rPr>
                        <a:t>Intentional teacher intervention tactics such as muting, redirection</a:t>
                      </a:r>
                    </a:p>
                    <a:p>
                      <a:pPr marL="228600" lvl="0" indent="-228600" algn="l" rtl="0">
                        <a:lnSpc>
                          <a:spcPct val="115000"/>
                        </a:lnSpc>
                        <a:spcBef>
                          <a:spcPts val="0"/>
                        </a:spcBef>
                        <a:spcAft>
                          <a:spcPts val="0"/>
                        </a:spcAft>
                        <a:buFont typeface="Wingdings" panose="05000000000000000000" pitchFamily="2" charset="2"/>
                        <a:buChar char="ü"/>
                      </a:pPr>
                      <a:r>
                        <a:rPr lang="en-AU" sz="1500" b="0" dirty="0">
                          <a:solidFill>
                            <a:schemeClr val="tx1"/>
                          </a:solidFill>
                          <a:latin typeface="+mn-lt"/>
                          <a:ea typeface="Proxima Nova"/>
                          <a:cs typeface="Proxima Nova"/>
                          <a:sym typeface="Proxima Nova"/>
                        </a:rPr>
                        <a:t>Students taking turns as vocal leaders, facilitators, and/or intermittent participants</a:t>
                      </a:r>
                    </a:p>
                    <a:p>
                      <a:pPr marL="228600" lvl="0" indent="-228600" algn="l" rtl="0">
                        <a:lnSpc>
                          <a:spcPct val="115000"/>
                        </a:lnSpc>
                        <a:spcBef>
                          <a:spcPts val="0"/>
                        </a:spcBef>
                        <a:spcAft>
                          <a:spcPts val="0"/>
                        </a:spcAft>
                        <a:buFont typeface="Wingdings" panose="05000000000000000000" pitchFamily="2" charset="2"/>
                        <a:buChar char="ü"/>
                      </a:pPr>
                      <a:r>
                        <a:rPr lang="en-AU" sz="1500" b="0" dirty="0">
                          <a:solidFill>
                            <a:schemeClr val="tx1"/>
                          </a:solidFill>
                          <a:latin typeface="+mn-lt"/>
                          <a:ea typeface="Proxima Nova"/>
                          <a:cs typeface="Proxima Nova"/>
                          <a:sym typeface="Proxima Nova"/>
                        </a:rPr>
                        <a:t>Being attentive to each other, calling on quiet voices, making dominant voices wait their turn</a:t>
                      </a:r>
                    </a:p>
                  </a:txBody>
                  <a:tcPr marL="121920" marR="121920" marT="60960" marB="60960"/>
                </a:tc>
                <a:tc>
                  <a:txBody>
                    <a:bodyPr/>
                    <a:lstStyle/>
                    <a:p>
                      <a:pPr marL="228600" lvl="0" indent="-228600" algn="l" rtl="0">
                        <a:lnSpc>
                          <a:spcPct val="115000"/>
                        </a:lnSpc>
                        <a:spcBef>
                          <a:spcPts val="0"/>
                        </a:spcBef>
                        <a:spcAft>
                          <a:spcPts val="0"/>
                        </a:spcAft>
                        <a:buFont typeface="Verdana" panose="020B0604030504040204" pitchFamily="34" charset="0"/>
                        <a:buChar char="×"/>
                      </a:pPr>
                      <a:r>
                        <a:rPr lang="en-AU" sz="1500" b="0" dirty="0">
                          <a:solidFill>
                            <a:schemeClr val="tx1"/>
                          </a:solidFill>
                          <a:latin typeface="+mn-lt"/>
                          <a:ea typeface="Proxima Nova"/>
                          <a:cs typeface="Proxima Nova"/>
                          <a:sym typeface="Proxima Nova"/>
                        </a:rPr>
                        <a:t>Dominating voices</a:t>
                      </a:r>
                    </a:p>
                    <a:p>
                      <a:pPr marL="228600" lvl="0" indent="-228600" algn="l" rtl="0">
                        <a:lnSpc>
                          <a:spcPct val="115000"/>
                        </a:lnSpc>
                        <a:spcBef>
                          <a:spcPts val="0"/>
                        </a:spcBef>
                        <a:spcAft>
                          <a:spcPts val="0"/>
                        </a:spcAft>
                        <a:buFont typeface="Verdana" panose="020B0604030504040204" pitchFamily="34" charset="0"/>
                        <a:buChar char="×"/>
                      </a:pPr>
                      <a:r>
                        <a:rPr lang="en-AU" sz="1500" b="0" dirty="0">
                          <a:solidFill>
                            <a:schemeClr val="tx1"/>
                          </a:solidFill>
                          <a:latin typeface="+mn-lt"/>
                          <a:ea typeface="Proxima Nova"/>
                          <a:cs typeface="Proxima Nova"/>
                          <a:sym typeface="Proxima Nova"/>
                        </a:rPr>
                        <a:t>Interrupting peers</a:t>
                      </a:r>
                    </a:p>
                    <a:p>
                      <a:pPr marL="228600" lvl="0" indent="-228600" algn="l" rtl="0">
                        <a:lnSpc>
                          <a:spcPct val="115000"/>
                        </a:lnSpc>
                        <a:spcBef>
                          <a:spcPts val="0"/>
                        </a:spcBef>
                        <a:spcAft>
                          <a:spcPts val="0"/>
                        </a:spcAft>
                        <a:buFont typeface="Verdana" panose="020B0604030504040204" pitchFamily="34" charset="0"/>
                        <a:buChar char="×"/>
                      </a:pPr>
                      <a:r>
                        <a:rPr lang="en-AU" sz="1500" b="0" dirty="0">
                          <a:solidFill>
                            <a:schemeClr val="tx1"/>
                          </a:solidFill>
                          <a:latin typeface="+mn-lt"/>
                          <a:ea typeface="Proxima Nova"/>
                          <a:cs typeface="Proxima Nova"/>
                          <a:sym typeface="Proxima Nova"/>
                        </a:rPr>
                        <a:t>Treating it as a debate, trying to win and/or prove a point</a:t>
                      </a:r>
                    </a:p>
                    <a:p>
                      <a:pPr marL="228600" lvl="0" indent="-228600" algn="l" rtl="0">
                        <a:lnSpc>
                          <a:spcPct val="115000"/>
                        </a:lnSpc>
                        <a:spcBef>
                          <a:spcPts val="0"/>
                        </a:spcBef>
                        <a:spcAft>
                          <a:spcPts val="0"/>
                        </a:spcAft>
                        <a:buFont typeface="Verdana" panose="020B0604030504040204" pitchFamily="34" charset="0"/>
                        <a:buChar char="×"/>
                      </a:pPr>
                      <a:r>
                        <a:rPr lang="en-AU" sz="1500" b="0" dirty="0">
                          <a:solidFill>
                            <a:schemeClr val="tx1"/>
                          </a:solidFill>
                          <a:latin typeface="+mn-lt"/>
                          <a:ea typeface="Proxima Nova"/>
                          <a:cs typeface="Proxima Nova"/>
                          <a:sym typeface="Proxima Nova"/>
                        </a:rPr>
                        <a:t>Resistant voices</a:t>
                      </a:r>
                    </a:p>
                    <a:p>
                      <a:pPr marL="228600" lvl="0" indent="-228600" algn="l" rtl="0">
                        <a:lnSpc>
                          <a:spcPct val="115000"/>
                        </a:lnSpc>
                        <a:spcBef>
                          <a:spcPts val="0"/>
                        </a:spcBef>
                        <a:spcAft>
                          <a:spcPts val="0"/>
                        </a:spcAft>
                        <a:buFont typeface="Verdana" panose="020B0604030504040204" pitchFamily="34" charset="0"/>
                        <a:buChar char="×"/>
                      </a:pPr>
                      <a:r>
                        <a:rPr lang="en-AU" sz="1500" b="0" dirty="0">
                          <a:solidFill>
                            <a:schemeClr val="tx1"/>
                          </a:solidFill>
                          <a:latin typeface="+mn-lt"/>
                          <a:ea typeface="Proxima Nova"/>
                          <a:cs typeface="Proxima Nova"/>
                          <a:sym typeface="Proxima Nova"/>
                        </a:rPr>
                        <a:t>Side conversations</a:t>
                      </a:r>
                    </a:p>
                    <a:p>
                      <a:pPr marL="228600" lvl="0" indent="-228600" algn="l" rtl="0">
                        <a:lnSpc>
                          <a:spcPct val="115000"/>
                        </a:lnSpc>
                        <a:spcBef>
                          <a:spcPts val="0"/>
                        </a:spcBef>
                        <a:spcAft>
                          <a:spcPts val="0"/>
                        </a:spcAft>
                        <a:buFont typeface="Verdana" panose="020B0604030504040204" pitchFamily="34" charset="0"/>
                        <a:buChar char="×"/>
                      </a:pPr>
                      <a:r>
                        <a:rPr lang="en-AU" sz="1500" b="0" dirty="0">
                          <a:solidFill>
                            <a:schemeClr val="tx1"/>
                          </a:solidFill>
                          <a:latin typeface="+mn-lt"/>
                          <a:ea typeface="Proxima Nova"/>
                          <a:cs typeface="Proxima Nova"/>
                          <a:sym typeface="Proxima Nova"/>
                        </a:rPr>
                        <a:t>Fiddling with papers, book, looking down, slouching</a:t>
                      </a:r>
                    </a:p>
                    <a:p>
                      <a:pPr marL="228600" lvl="0" indent="-228600" algn="l" rtl="0">
                        <a:lnSpc>
                          <a:spcPct val="115000"/>
                        </a:lnSpc>
                        <a:spcBef>
                          <a:spcPts val="0"/>
                        </a:spcBef>
                        <a:spcAft>
                          <a:spcPts val="0"/>
                        </a:spcAft>
                        <a:buFont typeface="Verdana" panose="020B0604030504040204" pitchFamily="34" charset="0"/>
                        <a:buChar char="×"/>
                      </a:pPr>
                      <a:r>
                        <a:rPr lang="en-AU" sz="1500" b="0" dirty="0">
                          <a:solidFill>
                            <a:schemeClr val="tx1"/>
                          </a:solidFill>
                          <a:latin typeface="+mn-lt"/>
                          <a:ea typeface="Proxima Nova"/>
                          <a:cs typeface="Proxima Nova"/>
                          <a:sym typeface="Proxima Nova"/>
                        </a:rPr>
                        <a:t>Historical summary</a:t>
                      </a:r>
                    </a:p>
                    <a:p>
                      <a:pPr marL="228600" lvl="0" indent="-228600" algn="l" rtl="0">
                        <a:lnSpc>
                          <a:spcPct val="115000"/>
                        </a:lnSpc>
                        <a:spcBef>
                          <a:spcPts val="0"/>
                        </a:spcBef>
                        <a:spcAft>
                          <a:spcPts val="0"/>
                        </a:spcAft>
                        <a:buFont typeface="Verdana" panose="020B0604030504040204" pitchFamily="34" charset="0"/>
                        <a:buChar char="×"/>
                      </a:pPr>
                      <a:r>
                        <a:rPr lang="en-AU" sz="1500" b="0" dirty="0">
                          <a:solidFill>
                            <a:schemeClr val="tx1"/>
                          </a:solidFill>
                          <a:latin typeface="+mn-lt"/>
                          <a:ea typeface="Proxima Nova"/>
                          <a:cs typeface="Proxima Nova"/>
                          <a:sym typeface="Proxima Nova"/>
                        </a:rPr>
                        <a:t>Ignoring who has participated and who has not</a:t>
                      </a:r>
                    </a:p>
                    <a:p>
                      <a:pPr marL="228600" lvl="0" indent="-228600" algn="l" rtl="0">
                        <a:lnSpc>
                          <a:spcPct val="115000"/>
                        </a:lnSpc>
                        <a:spcBef>
                          <a:spcPts val="0"/>
                        </a:spcBef>
                        <a:spcAft>
                          <a:spcPts val="0"/>
                        </a:spcAft>
                        <a:buFont typeface="Verdana" panose="020B0604030504040204" pitchFamily="34" charset="0"/>
                        <a:buChar char="×"/>
                      </a:pPr>
                      <a:r>
                        <a:rPr lang="en-AU" sz="1500" b="0" dirty="0">
                          <a:solidFill>
                            <a:schemeClr val="tx1"/>
                          </a:solidFill>
                          <a:latin typeface="+mn-lt"/>
                          <a:ea typeface="Proxima Nova"/>
                          <a:cs typeface="Proxima Nova"/>
                          <a:sym typeface="Proxima Nova"/>
                        </a:rPr>
                        <a:t>Discouraging comments, humour, and/or body language</a:t>
                      </a:r>
                    </a:p>
                    <a:p>
                      <a:pPr marL="228600" lvl="0" indent="-228600" algn="l" rtl="0">
                        <a:lnSpc>
                          <a:spcPct val="115000"/>
                        </a:lnSpc>
                        <a:spcBef>
                          <a:spcPts val="0"/>
                        </a:spcBef>
                        <a:spcAft>
                          <a:spcPts val="0"/>
                        </a:spcAft>
                        <a:buFont typeface="Verdana" panose="020B0604030504040204" pitchFamily="34" charset="0"/>
                        <a:buChar char="×"/>
                      </a:pPr>
                      <a:r>
                        <a:rPr lang="en-AU" sz="1500" b="0" dirty="0">
                          <a:solidFill>
                            <a:schemeClr val="tx1"/>
                          </a:solidFill>
                          <a:latin typeface="+mn-lt"/>
                          <a:ea typeface="Proxima Nova"/>
                          <a:cs typeface="Proxima Nova"/>
                          <a:sym typeface="Proxima Nova"/>
                        </a:rPr>
                        <a:t>Changing topics before all students have had the chance to participate</a:t>
                      </a:r>
                    </a:p>
                  </a:txBody>
                  <a:tcPr marL="121920" marR="121920" marT="60960" marB="60960"/>
                </a:tc>
                <a:extLst>
                  <a:ext uri="{0D108BD9-81ED-4DB2-BD59-A6C34878D82A}">
                    <a16:rowId xmlns:a16="http://schemas.microsoft.com/office/drawing/2014/main" val="204929674"/>
                  </a:ext>
                </a:extLst>
              </a:tr>
            </a:tbl>
          </a:graphicData>
        </a:graphic>
      </p:graphicFrame>
    </p:spTree>
    <p:extLst>
      <p:ext uri="{BB962C8B-B14F-4D97-AF65-F5344CB8AC3E}">
        <p14:creationId xmlns:p14="http://schemas.microsoft.com/office/powerpoint/2010/main" val="252842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1077218"/>
          </a:xfrm>
          <a:prstGeom prst="rect">
            <a:avLst/>
          </a:prstGeom>
        </p:spPr>
        <p:txBody>
          <a:bodyPr wrap="square">
            <a:spAutoFit/>
          </a:bodyPr>
          <a:lstStyle/>
          <a:p>
            <a:pPr algn="ctr"/>
            <a:r>
              <a:rPr lang="en" sz="3200" dirty="0"/>
              <a:t>How do you feel about the predictions for Melbourne’s climate in the future? </a:t>
            </a:r>
            <a:endParaRPr lang="en-AU" sz="3200" dirty="0"/>
          </a:p>
        </p:txBody>
      </p:sp>
    </p:spTree>
    <p:extLst>
      <p:ext uri="{BB962C8B-B14F-4D97-AF65-F5344CB8AC3E}">
        <p14:creationId xmlns:p14="http://schemas.microsoft.com/office/powerpoint/2010/main" val="213904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584775"/>
          </a:xfrm>
          <a:prstGeom prst="rect">
            <a:avLst/>
          </a:prstGeom>
        </p:spPr>
        <p:txBody>
          <a:bodyPr wrap="square">
            <a:spAutoFit/>
          </a:bodyPr>
          <a:lstStyle/>
          <a:p>
            <a:pPr algn="ctr"/>
            <a:r>
              <a:rPr lang="en" sz="3200" dirty="0"/>
              <a:t>Can Melbourne avoid another drought, and if so, how?</a:t>
            </a:r>
            <a:endParaRPr lang="en-AU" sz="3200" dirty="0"/>
          </a:p>
        </p:txBody>
      </p:sp>
    </p:spTree>
    <p:extLst>
      <p:ext uri="{BB962C8B-B14F-4D97-AF65-F5344CB8AC3E}">
        <p14:creationId xmlns:p14="http://schemas.microsoft.com/office/powerpoint/2010/main" val="189812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1077218"/>
          </a:xfrm>
          <a:prstGeom prst="rect">
            <a:avLst/>
          </a:prstGeom>
        </p:spPr>
        <p:txBody>
          <a:bodyPr wrap="square">
            <a:spAutoFit/>
          </a:bodyPr>
          <a:lstStyle/>
          <a:p>
            <a:pPr algn="ctr"/>
            <a:r>
              <a:rPr lang="en" sz="3200" dirty="0"/>
              <a:t>What could be the impact on Melbourne if we don’t conserve water? </a:t>
            </a:r>
            <a:endParaRPr lang="en-AU" sz="3200" dirty="0"/>
          </a:p>
        </p:txBody>
      </p:sp>
    </p:spTree>
    <p:extLst>
      <p:ext uri="{BB962C8B-B14F-4D97-AF65-F5344CB8AC3E}">
        <p14:creationId xmlns:p14="http://schemas.microsoft.com/office/powerpoint/2010/main" val="298047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 prompt</a:t>
            </a:r>
          </a:p>
        </p:txBody>
      </p:sp>
      <p:sp>
        <p:nvSpPr>
          <p:cNvPr id="3" name="Rectangle 2"/>
          <p:cNvSpPr/>
          <p:nvPr/>
        </p:nvSpPr>
        <p:spPr>
          <a:xfrm>
            <a:off x="1284516" y="2998113"/>
            <a:ext cx="9590313" cy="584775"/>
          </a:xfrm>
          <a:prstGeom prst="rect">
            <a:avLst/>
          </a:prstGeom>
        </p:spPr>
        <p:txBody>
          <a:bodyPr wrap="square">
            <a:spAutoFit/>
          </a:bodyPr>
          <a:lstStyle/>
          <a:p>
            <a:pPr algn="ctr"/>
            <a:r>
              <a:rPr lang="en" sz="3200" dirty="0"/>
              <a:t>How do you think Climate Change will affect you?</a:t>
            </a:r>
            <a:endParaRPr lang="en-AU" sz="3200" dirty="0"/>
          </a:p>
        </p:txBody>
      </p:sp>
    </p:spTree>
    <p:extLst>
      <p:ext uri="{BB962C8B-B14F-4D97-AF65-F5344CB8AC3E}">
        <p14:creationId xmlns:p14="http://schemas.microsoft.com/office/powerpoint/2010/main" val="4085391002"/>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6483E447588744824D76E255A33221" ma:contentTypeVersion="16" ma:contentTypeDescription="Create a new document." ma:contentTypeScope="" ma:versionID="84f6b8cdd2bb95335ec3f30bdd594966">
  <xsd:schema xmlns:xsd="http://www.w3.org/2001/XMLSchema" xmlns:xs="http://www.w3.org/2001/XMLSchema" xmlns:p="http://schemas.microsoft.com/office/2006/metadata/properties" xmlns:ns2="f45137b2-6e7e-4f7f-820e-f01c65ebcee6" xmlns:ns3="3eb07897-aa16-4e70-a280-e2e7d8e6259c" targetNamespace="http://schemas.microsoft.com/office/2006/metadata/properties" ma:root="true" ma:fieldsID="29c0dbe2f98b72d992a6c5d8973d8090" ns2:_="" ns3:_="">
    <xsd:import namespace="f45137b2-6e7e-4f7f-820e-f01c65ebcee6"/>
    <xsd:import namespace="3eb07897-aa16-4e70-a280-e2e7d8e625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137b2-6e7e-4f7f-820e-f01c65eb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e149d4-4412-4068-a378-d80bf5b922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Action" ma:index="21" nillable="true" ma:displayName="Action" ma:format="Dropdown" ma:internalName="Action">
      <xsd:simpleType>
        <xsd:restriction base="dms:Choice">
          <xsd:enumeration value="Add to Archive"/>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b07897-aa16-4e70-a280-e2e7d8e625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f5eaef-aba9-4673-986a-688f942abf21}" ma:internalName="TaxCatchAll" ma:showField="CatchAllData" ma:web="3eb07897-aa16-4e70-a280-e2e7d8e625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4E596-9606-47D6-899D-DFAF8AA78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137b2-6e7e-4f7f-820e-f01c65ebcee6"/>
    <ds:schemaRef ds:uri="3eb07897-aa16-4e70-a280-e2e7d8e62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B84397-0EB1-4EE1-B1A0-9CF65EFFC5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Melbourne Water</Template>
  <TotalTime>337</TotalTime>
  <Words>1441</Words>
  <Application>Microsoft Office PowerPoint</Application>
  <PresentationFormat>Widescreen</PresentationFormat>
  <Paragraphs>141</Paragraphs>
  <Slides>20</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Aptos</vt:lpstr>
      <vt:lpstr>Arial</vt:lpstr>
      <vt:lpstr>Arial,Sans-Serif</vt:lpstr>
      <vt:lpstr>Bliss Pro</vt:lpstr>
      <vt:lpstr>Calibri</vt:lpstr>
      <vt:lpstr>Roboto</vt:lpstr>
      <vt:lpstr>VAG Rounded Next</vt:lpstr>
      <vt:lpstr>VAG Rounded Next Medium</vt:lpstr>
      <vt:lpstr>VAG Rounded Next Semibold</vt:lpstr>
      <vt:lpstr>Verdana</vt:lpstr>
      <vt:lpstr>Wingdings</vt:lpstr>
      <vt:lpstr>Melbourne Water</vt:lpstr>
      <vt:lpstr>1. Teacher Instructions</vt:lpstr>
      <vt:lpstr>Instructions</vt:lpstr>
      <vt:lpstr>Socratic Seminar</vt:lpstr>
      <vt:lpstr>Learning outcomes</vt:lpstr>
      <vt:lpstr>A Socratic Seminar</vt:lpstr>
      <vt:lpstr>Discussion prompt</vt:lpstr>
      <vt:lpstr>Discussion prompt</vt:lpstr>
      <vt:lpstr>Discussion prompt</vt:lpstr>
      <vt:lpstr>Discussion prompt</vt:lpstr>
      <vt:lpstr>Discussion prompt</vt:lpstr>
      <vt:lpstr>Discussion prompt</vt:lpstr>
      <vt:lpstr>Discussion prompt</vt:lpstr>
      <vt:lpstr>Discussion prompt</vt:lpstr>
      <vt:lpstr>Discussion prompt</vt:lpstr>
      <vt:lpstr>Discussion prompt</vt:lpstr>
      <vt:lpstr>Discussion prompt</vt:lpstr>
      <vt:lpstr>Discussion prompt</vt:lpstr>
      <vt:lpstr>Discussion prompt</vt:lpstr>
      <vt:lpstr>Rubric: Socratic seminar</vt:lpstr>
      <vt:lpstr>Curriculum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Tori Tonzing</dc:creator>
  <cp:lastModifiedBy>Marita Tripp</cp:lastModifiedBy>
  <cp:revision>18</cp:revision>
  <dcterms:created xsi:type="dcterms:W3CDTF">2024-09-29T07:15:53Z</dcterms:created>
  <dcterms:modified xsi:type="dcterms:W3CDTF">2025-02-24T04:19:59Z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1a0ea4-6344-45fe-bd17-9bfc2ab6afb4_Enabled">
    <vt:lpwstr>true</vt:lpwstr>
  </property>
  <property fmtid="{D5CDD505-2E9C-101B-9397-08002B2CF9AE}" pid="3" name="MSIP_Label_8d1a0ea4-6344-45fe-bd17-9bfc2ab6afb4_SetDate">
    <vt:lpwstr>2024-10-14T00:03:21Z</vt:lpwstr>
  </property>
  <property fmtid="{D5CDD505-2E9C-101B-9397-08002B2CF9AE}" pid="4" name="MSIP_Label_8d1a0ea4-6344-45fe-bd17-9bfc2ab6afb4_Method">
    <vt:lpwstr>Standard</vt:lpwstr>
  </property>
  <property fmtid="{D5CDD505-2E9C-101B-9397-08002B2CF9AE}" pid="5" name="MSIP_Label_8d1a0ea4-6344-45fe-bd17-9bfc2ab6afb4_Name">
    <vt:lpwstr>OFFICIAL</vt:lpwstr>
  </property>
  <property fmtid="{D5CDD505-2E9C-101B-9397-08002B2CF9AE}" pid="6" name="MSIP_Label_8d1a0ea4-6344-45fe-bd17-9bfc2ab6afb4_SiteId">
    <vt:lpwstr>fe26127b-78ee-42c7-803e-4d67c0488cf9</vt:lpwstr>
  </property>
  <property fmtid="{D5CDD505-2E9C-101B-9397-08002B2CF9AE}" pid="7" name="MSIP_Label_8d1a0ea4-6344-45fe-bd17-9bfc2ab6afb4_ActionId">
    <vt:lpwstr>49dfe8c3-2897-400b-b0ce-11f84f2e4062</vt:lpwstr>
  </property>
  <property fmtid="{D5CDD505-2E9C-101B-9397-08002B2CF9AE}" pid="8" name="MSIP_Label_8d1a0ea4-6344-45fe-bd17-9bfc2ab6afb4_ContentBits">
    <vt:lpwstr>1</vt:lpwstr>
  </property>
</Properties>
</file>